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58" r:id="rId4"/>
    <p:sldId id="262" r:id="rId5"/>
    <p:sldId id="260" r:id="rId6"/>
    <p:sldId id="259" r:id="rId7"/>
    <p:sldId id="261" r:id="rId8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E8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115" d="100"/>
          <a:sy n="115" d="100"/>
        </p:scale>
        <p:origin x="147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FFE03DC-C1D1-4F6D-9F71-1BC6EA433B58}" type="datetimeFigureOut">
              <a:rPr lang="sl-SI"/>
              <a:pPr>
                <a:defRPr/>
              </a:pPr>
              <a:t>20. 10. 2020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0B38FC46-A8C0-4C41-86B7-92BDAFA9AD47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D8DFA-2BD2-4605-B1FE-020F0F472C1B}" type="datetimeFigureOut">
              <a:rPr lang="sl-SI"/>
              <a:pPr>
                <a:defRPr/>
              </a:pPr>
              <a:t>20. 10. 2020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D33A9A-0D0A-4528-B2DE-043E9B8E0D9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8683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E34B2-4626-492F-AD8D-3B041B5027EE}" type="datetimeFigureOut">
              <a:rPr lang="sl-SI"/>
              <a:pPr>
                <a:defRPr/>
              </a:pPr>
              <a:t>20. 10. 2020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02306C-622A-40A8-8913-21960AC98C7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10602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C925F-79CF-444E-B532-AF47F383CDAF}" type="datetimeFigureOut">
              <a:rPr lang="sl-SI"/>
              <a:pPr>
                <a:defRPr/>
              </a:pPr>
              <a:t>20. 10. 2020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619AAD-2174-4C06-968F-98DF03FE047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33398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CAC90-4B90-4CEE-AA3F-17A80D4C3099}" type="datetimeFigureOut">
              <a:rPr lang="sl-SI"/>
              <a:pPr>
                <a:defRPr/>
              </a:pPr>
              <a:t>20. 10. 2020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CFB365-9E47-4588-BE76-9113DF45707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47005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BCADB-008A-40AA-8036-1D207D702471}" type="datetimeFigureOut">
              <a:rPr lang="sl-SI"/>
              <a:pPr>
                <a:defRPr/>
              </a:pPr>
              <a:t>20. 10. 2020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A0C92B-3B6A-4603-AC90-2E18117FD56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336856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34B23-5274-48E7-B563-11C23B0FE932}" type="datetimeFigureOut">
              <a:rPr lang="sl-SI"/>
              <a:pPr>
                <a:defRPr/>
              </a:pPr>
              <a:t>20. 10. 2020</a:t>
            </a:fld>
            <a:endParaRPr lang="sl-SI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7FF9DF-847C-400C-9CAC-8EBAF528945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47613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89DD6-3C20-4FCC-A101-FB9D26F86D3A}" type="datetimeFigureOut">
              <a:rPr lang="sl-SI"/>
              <a:pPr>
                <a:defRPr/>
              </a:pPr>
              <a:t>20. 10. 2020</a:t>
            </a:fld>
            <a:endParaRPr lang="sl-SI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1AF1B-0F74-418C-9197-14094627F4C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02027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1F518-874F-46D5-A8F3-91725E83C96A}" type="datetimeFigureOut">
              <a:rPr lang="sl-SI"/>
              <a:pPr>
                <a:defRPr/>
              </a:pPr>
              <a:t>20. 10. 2020</a:t>
            </a:fld>
            <a:endParaRPr lang="sl-SI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760FFA-8BE9-44FE-BE9D-3A15F475CC2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63356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6759D-6EFF-4975-B247-6EDBF2224132}" type="datetimeFigureOut">
              <a:rPr lang="sl-SI"/>
              <a:pPr>
                <a:defRPr/>
              </a:pPr>
              <a:t>20. 10. 2020</a:t>
            </a:fld>
            <a:endParaRPr lang="sl-SI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55ECFC-7699-4704-9EB4-0416685245A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87460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38186-8453-4B2C-994F-744AA1AD615E}" type="datetimeFigureOut">
              <a:rPr lang="sl-SI"/>
              <a:pPr>
                <a:defRPr/>
              </a:pPr>
              <a:t>20. 10. 2020</a:t>
            </a:fld>
            <a:endParaRPr lang="sl-SI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A5A9C5-9A73-4F8B-BA8D-F9EC9F7C379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7894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l-SI" noProof="0" smtClean="0"/>
              <a:t>Kliknite ikono, če želite dodati sliko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B0373-CF38-4260-BF32-460960BECC35}" type="datetimeFigureOut">
              <a:rPr lang="sl-SI"/>
              <a:pPr>
                <a:defRPr/>
              </a:pPr>
              <a:t>20. 10. 2020</a:t>
            </a:fld>
            <a:endParaRPr lang="sl-SI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4D7470-ACC4-4524-92DB-963AEC52F2E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04652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468313" y="260350"/>
            <a:ext cx="6696075" cy="1152525"/>
          </a:xfrm>
          <a:prstGeom prst="rect">
            <a:avLst/>
          </a:prstGeom>
          <a:solidFill>
            <a:srgbClr val="E8E8E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sl-SI" altLang="sl-SI">
              <a:latin typeface="Calibri" panose="020F0502020204030204" pitchFamily="34" charset="0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68313" y="260350"/>
            <a:ext cx="66960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 smtClean="0"/>
              <a:t>Uredite slog naslova matrice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68313" y="162877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 smtClean="0"/>
              <a:t>Uredite sloge besedila matrice</a:t>
            </a:r>
          </a:p>
          <a:p>
            <a:pPr lvl="1"/>
            <a:r>
              <a:rPr lang="sl-SI" altLang="sl-SI" smtClean="0"/>
              <a:t>Druga raven</a:t>
            </a:r>
          </a:p>
          <a:p>
            <a:pPr lvl="2"/>
            <a:r>
              <a:rPr lang="sl-SI" altLang="sl-SI" smtClean="0"/>
              <a:t>Tretja raven</a:t>
            </a:r>
          </a:p>
          <a:p>
            <a:pPr lvl="3"/>
            <a:r>
              <a:rPr lang="sl-SI" altLang="sl-SI" smtClean="0"/>
              <a:t>Četrta raven</a:t>
            </a:r>
          </a:p>
          <a:p>
            <a:pPr lvl="4"/>
            <a:r>
              <a:rPr lang="sl-SI" altLang="sl-SI" smtClean="0"/>
              <a:t>Peta raven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B32877A-CAE5-4297-9858-50299EE836BD}" type="datetimeFigureOut">
              <a:rPr lang="sl-SI"/>
              <a:pPr>
                <a:defRPr/>
              </a:pPr>
              <a:t>20. 10. 2020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5AC69D69-5D3E-40F3-90F2-BFF0BB153D6D}" type="slidenum">
              <a:rPr lang="sl-SI" altLang="sl-SI"/>
              <a:pPr/>
              <a:t>‹#›</a:t>
            </a:fld>
            <a:endParaRPr lang="sl-SI" altLang="sl-SI"/>
          </a:p>
        </p:txBody>
      </p:sp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7667625" y="1412875"/>
          <a:ext cx="587375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7" r:id="rId14" imgW="3704762" imgH="7276190" progId="">
                  <p:embed/>
                </p:oleObj>
              </mc:Choice>
              <mc:Fallback>
                <p:oleObj r:id="rId14" imgW="3704762" imgH="7276190" progId="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7625" y="1412875"/>
                        <a:ext cx="587375" cy="115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7" name="Line 13"/>
          <p:cNvSpPr>
            <a:spLocks noChangeShapeType="1"/>
          </p:cNvSpPr>
          <p:nvPr/>
        </p:nvSpPr>
        <p:spPr bwMode="auto">
          <a:xfrm>
            <a:off x="468313" y="6165850"/>
            <a:ext cx="8280400" cy="0"/>
          </a:xfrm>
          <a:prstGeom prst="line">
            <a:avLst/>
          </a:prstGeom>
          <a:noFill/>
          <a:ln w="76200">
            <a:solidFill>
              <a:srgbClr val="E8E8E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auto">
          <a:xfrm flipV="1">
            <a:off x="8748713" y="1557338"/>
            <a:ext cx="0" cy="4608512"/>
          </a:xfrm>
          <a:prstGeom prst="line">
            <a:avLst/>
          </a:prstGeom>
          <a:noFill/>
          <a:ln w="76200">
            <a:solidFill>
              <a:srgbClr val="E8E8E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graphicFrame>
        <p:nvGraphicFramePr>
          <p:cNvPr id="1040" name="Object 16"/>
          <p:cNvGraphicFramePr>
            <a:graphicFrameLocks noChangeAspect="1"/>
          </p:cNvGraphicFramePr>
          <p:nvPr/>
        </p:nvGraphicFramePr>
        <p:xfrm>
          <a:off x="8715375" y="6137275"/>
          <a:ext cx="249238" cy="24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8" r:id="rId16" imgW="428798" imgH="419048" progId="">
                  <p:embed/>
                </p:oleObj>
              </mc:Choice>
              <mc:Fallback>
                <p:oleObj r:id="rId16" imgW="428798" imgH="419048" progId="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15375" y="6137275"/>
                        <a:ext cx="249238" cy="244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7092950" y="333375"/>
            <a:ext cx="1944688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sl-SI" altLang="sl-SI" sz="1200">
                <a:latin typeface="Garamond" panose="02020404030301010803" pitchFamily="18" charset="0"/>
              </a:rPr>
              <a:t>     Univerza              </a:t>
            </a:r>
          </a:p>
          <a:p>
            <a:r>
              <a:rPr lang="sl-SI" altLang="sl-SI" sz="1200" i="1">
                <a:latin typeface="Garamond" panose="02020404030301010803" pitchFamily="18" charset="0"/>
              </a:rPr>
              <a:t>   v Ljubljani                 </a:t>
            </a:r>
            <a:endParaRPr lang="sl-SI" altLang="sl-SI" sz="1200">
              <a:latin typeface="Garamond" panose="02020404030301010803" pitchFamily="18" charset="0"/>
            </a:endParaRPr>
          </a:p>
          <a:p>
            <a:r>
              <a:rPr lang="sl-SI" altLang="sl-SI" sz="1200">
                <a:latin typeface="Garamond" panose="02020404030301010803" pitchFamily="18" charset="0"/>
              </a:rPr>
              <a:t>                   Fakulteta</a:t>
            </a:r>
            <a:br>
              <a:rPr lang="sl-SI" altLang="sl-SI" sz="1200">
                <a:latin typeface="Garamond" panose="02020404030301010803" pitchFamily="18" charset="0"/>
              </a:rPr>
            </a:br>
            <a:r>
              <a:rPr lang="sl-SI" altLang="sl-SI" sz="1200">
                <a:latin typeface="Garamond" panose="02020404030301010803" pitchFamily="18" charset="0"/>
              </a:rPr>
              <a:t>                   </a:t>
            </a:r>
            <a:r>
              <a:rPr lang="sl-SI" altLang="sl-SI" sz="1200" i="1">
                <a:solidFill>
                  <a:srgbClr val="990033"/>
                </a:solidFill>
                <a:latin typeface="Garamond" panose="02020404030301010803" pitchFamily="18" charset="0"/>
              </a:rPr>
              <a:t>za gradbeništvo</a:t>
            </a:r>
            <a:endParaRPr lang="sl-SI" altLang="sl-SI" sz="1200">
              <a:solidFill>
                <a:srgbClr val="990033"/>
              </a:solidFill>
              <a:latin typeface="Garamond" panose="02020404030301010803" pitchFamily="18" charset="0"/>
            </a:endParaRPr>
          </a:p>
          <a:p>
            <a:r>
              <a:rPr lang="sl-SI" altLang="sl-SI" sz="1200" i="1">
                <a:solidFill>
                  <a:srgbClr val="990033"/>
                </a:solidFill>
                <a:latin typeface="Garamond" panose="02020404030301010803" pitchFamily="18" charset="0"/>
              </a:rPr>
              <a:t>                     in geodezijo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717848" y="2420888"/>
            <a:ext cx="7772400" cy="1830065"/>
          </a:xfrm>
        </p:spPr>
        <p:txBody>
          <a:bodyPr/>
          <a:lstStyle/>
          <a:p>
            <a:r>
              <a:rPr lang="sl-SI" b="1" dirty="0" smtClean="0">
                <a:solidFill>
                  <a:srgbClr val="FF0000"/>
                </a:solidFill>
              </a:rPr>
              <a:t>Uporaba mobilne aplikacije mCOBISS</a:t>
            </a:r>
            <a:endParaRPr lang="sl-SI" altLang="sl-SI" dirty="0" smtClean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869160"/>
            <a:ext cx="6400800" cy="576064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sz="2000" dirty="0" smtClean="0"/>
              <a:t>Ljubljana, oktober 2020</a:t>
            </a:r>
          </a:p>
          <a:p>
            <a:pPr fontAlgn="auto">
              <a:spcAft>
                <a:spcPts val="0"/>
              </a:spcAft>
              <a:defRPr/>
            </a:pPr>
            <a:endParaRPr lang="sl-SI" dirty="0" smtClean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3534343"/>
            <a:ext cx="905446" cy="149010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467544" y="1052736"/>
            <a:ext cx="7772400" cy="1296144"/>
          </a:xfrm>
        </p:spPr>
        <p:txBody>
          <a:bodyPr/>
          <a:lstStyle/>
          <a:p>
            <a:r>
              <a:rPr lang="sl-SI" sz="2400" b="1" dirty="0" smtClean="0">
                <a:solidFill>
                  <a:srgbClr val="FF0000"/>
                </a:solidFill>
              </a:rPr>
              <a:t>Kaj omogoča?</a:t>
            </a:r>
            <a:endParaRPr lang="sl-SI" altLang="sl-SI" sz="2400" dirty="0" smtClean="0">
              <a:solidFill>
                <a:srgbClr val="FF0000"/>
              </a:solidFill>
            </a:endParaRPr>
          </a:p>
        </p:txBody>
      </p:sp>
      <p:sp>
        <p:nvSpPr>
          <p:cNvPr id="2" name="Pravokotnik 1"/>
          <p:cNvSpPr/>
          <p:nvPr/>
        </p:nvSpPr>
        <p:spPr>
          <a:xfrm>
            <a:off x="1403648" y="2492896"/>
            <a:ext cx="610242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sl-SI" sz="1400" dirty="0" smtClean="0">
                <a:latin typeface="+mn-lt"/>
              </a:rPr>
              <a:t> </a:t>
            </a:r>
            <a:r>
              <a:rPr lang="sl-SI" sz="1400" b="1" dirty="0" smtClean="0">
                <a:latin typeface="+mn-lt"/>
              </a:rPr>
              <a:t>iskanje gradiva,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sl-SI" sz="1400" b="1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l-SI" sz="1400" b="1" dirty="0" smtClean="0">
                <a:latin typeface="+mn-lt"/>
              </a:rPr>
              <a:t> pregled </a:t>
            </a:r>
            <a:r>
              <a:rPr lang="sl-SI" sz="1400" b="1" dirty="0">
                <a:latin typeface="+mn-lt"/>
              </a:rPr>
              <a:t>izposojenega gradiva in podaljšanje roka </a:t>
            </a:r>
            <a:r>
              <a:rPr lang="sl-SI" sz="1400" b="1" dirty="0" smtClean="0">
                <a:latin typeface="+mn-lt"/>
              </a:rPr>
              <a:t>izposoje,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sl-SI" sz="1400" b="1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l-SI" sz="1400" b="1" dirty="0" smtClean="0">
                <a:latin typeface="+mn-lt"/>
              </a:rPr>
              <a:t> rezervacijo </a:t>
            </a:r>
            <a:r>
              <a:rPr lang="sl-SI" sz="1400" b="1" dirty="0">
                <a:latin typeface="+mn-lt"/>
              </a:rPr>
              <a:t>gradiva, pregled in preklic </a:t>
            </a:r>
            <a:r>
              <a:rPr lang="sl-SI" sz="1400" b="1" dirty="0" smtClean="0">
                <a:latin typeface="+mn-lt"/>
              </a:rPr>
              <a:t>rezervacij,</a:t>
            </a:r>
          </a:p>
          <a:p>
            <a:endParaRPr lang="sl-SI" sz="1400" b="1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l-SI" sz="1400" b="1" dirty="0" smtClean="0">
                <a:latin typeface="+mn-lt"/>
              </a:rPr>
              <a:t> iskanje </a:t>
            </a:r>
            <a:r>
              <a:rPr lang="sl-SI" sz="1400" b="1" dirty="0">
                <a:latin typeface="+mn-lt"/>
              </a:rPr>
              <a:t>in pregledovanje informacij o </a:t>
            </a:r>
            <a:r>
              <a:rPr lang="sl-SI" sz="1400" b="1" dirty="0" smtClean="0">
                <a:latin typeface="+mn-lt"/>
              </a:rPr>
              <a:t>knjižnicah,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sl-SI" sz="1400" b="1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l-SI" sz="1400" b="1" dirty="0" smtClean="0">
                <a:latin typeface="+mn-lt"/>
              </a:rPr>
              <a:t> prikaz </a:t>
            </a:r>
            <a:r>
              <a:rPr lang="sl-SI" sz="1400" b="1" dirty="0">
                <a:latin typeface="+mn-lt"/>
              </a:rPr>
              <a:t>lokacije knjižnic na zemljevidu in navodil za pot do zbrane </a:t>
            </a:r>
            <a:r>
              <a:rPr lang="sl-SI" sz="1400" b="1" dirty="0" smtClean="0">
                <a:latin typeface="+mn-lt"/>
              </a:rPr>
              <a:t>knjižnice,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sl-SI" sz="1400" b="1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l-SI" sz="1400" b="1" dirty="0" smtClean="0">
                <a:latin typeface="+mn-lt"/>
              </a:rPr>
              <a:t> hranjenje </a:t>
            </a:r>
            <a:r>
              <a:rPr lang="sl-SI" sz="1400" b="1" dirty="0">
                <a:latin typeface="+mn-lt"/>
              </a:rPr>
              <a:t>priljubljenih knjig na Moji </a:t>
            </a:r>
            <a:r>
              <a:rPr lang="sl-SI" sz="1400" b="1" dirty="0" smtClean="0">
                <a:latin typeface="+mn-lt"/>
              </a:rPr>
              <a:t>polici,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sl-SI" sz="1400" b="1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l-SI" sz="1400" b="1" dirty="0" smtClean="0">
                <a:latin typeface="+mn-lt"/>
              </a:rPr>
              <a:t> odčitavanje </a:t>
            </a:r>
            <a:r>
              <a:rPr lang="sl-SI" sz="1400" b="1" dirty="0">
                <a:latin typeface="+mn-lt"/>
              </a:rPr>
              <a:t>črtnih kod ISBN in </a:t>
            </a:r>
            <a:r>
              <a:rPr lang="sl-SI" sz="1400" b="1" dirty="0" smtClean="0">
                <a:latin typeface="+mn-lt"/>
              </a:rPr>
              <a:t>ISSN …</a:t>
            </a:r>
          </a:p>
          <a:p>
            <a:pPr>
              <a:buFont typeface="Arial" panose="020B0604020202020204" pitchFamily="34" charset="0"/>
              <a:buChar char="•"/>
            </a:pPr>
            <a:endParaRPr lang="sl-SI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7407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411092" y="1328841"/>
            <a:ext cx="7056784" cy="864096"/>
          </a:xfrm>
        </p:spPr>
        <p:txBody>
          <a:bodyPr/>
          <a:lstStyle/>
          <a:p>
            <a:r>
              <a:rPr lang="sl-SI" sz="2400" b="1" dirty="0" smtClean="0">
                <a:solidFill>
                  <a:srgbClr val="FF0000"/>
                </a:solidFill>
              </a:rPr>
              <a:t>Kako se prijavim?</a:t>
            </a:r>
            <a:endParaRPr lang="sl-SI" altLang="sl-SI" sz="2400" dirty="0" smtClean="0">
              <a:solidFill>
                <a:srgbClr val="FF0000"/>
              </a:solidFill>
            </a:endParaRPr>
          </a:p>
        </p:txBody>
      </p:sp>
      <p:sp>
        <p:nvSpPr>
          <p:cNvPr id="2" name="Pravokotnik 1"/>
          <p:cNvSpPr/>
          <p:nvPr/>
        </p:nvSpPr>
        <p:spPr>
          <a:xfrm>
            <a:off x="1093618" y="1771894"/>
            <a:ext cx="639045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l-SI" sz="14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l-SI" sz="1400" b="1" dirty="0" smtClean="0">
                <a:latin typeface="+mn-lt"/>
              </a:rPr>
              <a:t>izberete </a:t>
            </a:r>
            <a:r>
              <a:rPr lang="sl-SI" sz="1400" b="1" dirty="0">
                <a:latin typeface="+mn-lt"/>
              </a:rPr>
              <a:t>vpisne podatke </a:t>
            </a:r>
            <a:r>
              <a:rPr lang="sl-SI" sz="1400" b="1" dirty="0" smtClean="0">
                <a:latin typeface="+mn-lt"/>
              </a:rPr>
              <a:t>knjižnice (ime knjižnice, vpisna številka in geslo) ali </a:t>
            </a:r>
            <a:r>
              <a:rPr lang="sl-SI" sz="1400" b="1" dirty="0">
                <a:latin typeface="+mn-lt"/>
              </a:rPr>
              <a:t>s črtno kodo na članski </a:t>
            </a:r>
            <a:r>
              <a:rPr lang="sl-SI" sz="1400" b="1" dirty="0" smtClean="0">
                <a:latin typeface="+mn-lt"/>
              </a:rPr>
              <a:t>(študentski) </a:t>
            </a:r>
            <a:r>
              <a:rPr lang="sl-SI" sz="1400" b="1" dirty="0" smtClean="0">
                <a:latin typeface="+mn-lt"/>
              </a:rPr>
              <a:t>izkaznici,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sl-SI" sz="1400" b="1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l-SI" sz="1400" b="1" dirty="0" smtClean="0">
                <a:latin typeface="+mn-lt"/>
              </a:rPr>
              <a:t>lahko si izberete ustrezne nastavitve (obvestilo o poteku rezervacije, o poteku roka izposoje,  prejemanje splošnih obvestil …).</a:t>
            </a:r>
            <a:endParaRPr lang="sl-SI" sz="1600" b="1" dirty="0" smtClean="0">
              <a:latin typeface="+mn-lt"/>
            </a:endParaRPr>
          </a:p>
          <a:p>
            <a:endParaRPr lang="sl-SI" sz="1600" b="1" dirty="0" smtClean="0">
              <a:latin typeface="+mn-lt"/>
            </a:endParaRPr>
          </a:p>
          <a:p>
            <a:endParaRPr lang="sl-SI" sz="1600" b="1" dirty="0">
              <a:latin typeface="+mn-lt"/>
            </a:endParaRPr>
          </a:p>
          <a:p>
            <a:endParaRPr lang="sl-SI" sz="1400" dirty="0" smtClean="0">
              <a:latin typeface="+mn-lt"/>
            </a:endParaRPr>
          </a:p>
          <a:p>
            <a:endParaRPr lang="sl-SI" sz="1400" dirty="0">
              <a:latin typeface="+mn-lt"/>
            </a:endParaRPr>
          </a:p>
          <a:p>
            <a:endParaRPr lang="sl-SI" sz="1400" dirty="0" smtClean="0">
              <a:latin typeface="+mn-lt"/>
            </a:endParaRPr>
          </a:p>
          <a:p>
            <a:endParaRPr lang="sl-SI" sz="1400" dirty="0" smtClean="0">
              <a:latin typeface="+mn-lt"/>
            </a:endParaRPr>
          </a:p>
          <a:p>
            <a:endParaRPr lang="sl-SI" sz="1400" dirty="0" smtClean="0">
              <a:latin typeface="+mn-lt"/>
            </a:endParaRPr>
          </a:p>
          <a:p>
            <a:endParaRPr lang="sl-SI" sz="1400" dirty="0">
              <a:latin typeface="+mn-lt"/>
            </a:endParaRPr>
          </a:p>
          <a:p>
            <a:endParaRPr lang="sl-SI" sz="1400" dirty="0" smtClean="0">
              <a:latin typeface="+mn-lt"/>
            </a:endParaRPr>
          </a:p>
          <a:p>
            <a:endParaRPr lang="sl-SI" sz="1400" dirty="0">
              <a:latin typeface="+mn-lt"/>
            </a:endParaRPr>
          </a:p>
          <a:p>
            <a:endParaRPr lang="sl-SI" sz="1400" dirty="0" smtClean="0">
              <a:latin typeface="+mn-lt"/>
            </a:endParaRPr>
          </a:p>
          <a:p>
            <a:endParaRPr lang="sl-SI" sz="1400" dirty="0">
              <a:latin typeface="+mn-lt"/>
            </a:endParaRPr>
          </a:p>
          <a:p>
            <a:endParaRPr lang="sl-SI" sz="1400" dirty="0" smtClean="0">
              <a:latin typeface="+mn-lt"/>
            </a:endParaRPr>
          </a:p>
          <a:p>
            <a:endParaRPr lang="sl-SI" sz="1400" dirty="0" smtClean="0">
              <a:latin typeface="+mn-lt"/>
            </a:endParaRPr>
          </a:p>
          <a:p>
            <a:pPr>
              <a:buFont typeface="Arial" panose="020B0604020202020204" pitchFamily="34" charset="0"/>
              <a:buChar char="•"/>
            </a:pPr>
            <a:endParaRPr lang="sl-SI" sz="1400" dirty="0" smtClean="0">
              <a:latin typeface="+mn-lt"/>
            </a:endParaRPr>
          </a:p>
          <a:p>
            <a:pPr>
              <a:buFont typeface="Arial" panose="020B0604020202020204" pitchFamily="34" charset="0"/>
              <a:buChar char="•"/>
            </a:pPr>
            <a:endParaRPr lang="sl-SI" sz="1400" dirty="0">
              <a:latin typeface="+mn-lt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3140968"/>
            <a:ext cx="1502599" cy="2952328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3114680"/>
            <a:ext cx="1424790" cy="2881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37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411092" y="1328841"/>
            <a:ext cx="7056784" cy="864096"/>
          </a:xfrm>
        </p:spPr>
        <p:txBody>
          <a:bodyPr/>
          <a:lstStyle/>
          <a:p>
            <a:r>
              <a:rPr lang="sl-SI" sz="2400" b="1" dirty="0" smtClean="0">
                <a:solidFill>
                  <a:srgbClr val="FF0000"/>
                </a:solidFill>
              </a:rPr>
              <a:t>Nastavitve</a:t>
            </a:r>
            <a:endParaRPr lang="sl-SI" altLang="sl-SI" sz="2400" dirty="0" smtClean="0">
              <a:solidFill>
                <a:srgbClr val="FF0000"/>
              </a:solidFill>
            </a:endParaRPr>
          </a:p>
        </p:txBody>
      </p:sp>
      <p:sp>
        <p:nvSpPr>
          <p:cNvPr id="2" name="Pravokotnik 1"/>
          <p:cNvSpPr/>
          <p:nvPr/>
        </p:nvSpPr>
        <p:spPr>
          <a:xfrm>
            <a:off x="1093618" y="1771894"/>
            <a:ext cx="639045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l-SI" sz="14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l-SI" sz="1400" b="1" dirty="0" smtClean="0">
                <a:latin typeface="+mn-lt"/>
              </a:rPr>
              <a:t>lahko si izberete ustrezne nastavitve (obvestilo o poteku rezervacije, o poteku roka izposoje,  prejemanje splošnih obvestil …),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sl-SI" sz="1400" b="1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l-SI" sz="1400" b="1" dirty="0" smtClean="0">
                <a:latin typeface="+mn-lt"/>
              </a:rPr>
              <a:t>v </a:t>
            </a:r>
            <a:r>
              <a:rPr lang="sl-SI" sz="1400" b="1" dirty="0">
                <a:latin typeface="+mn-lt"/>
              </a:rPr>
              <a:t>spodnjem delu aplikacije </a:t>
            </a:r>
            <a:r>
              <a:rPr lang="sl-SI" sz="1400" b="1" dirty="0" smtClean="0">
                <a:latin typeface="+mn-lt"/>
              </a:rPr>
              <a:t>lahko </a:t>
            </a:r>
            <a:r>
              <a:rPr lang="sl-SI" sz="1400" b="1" dirty="0">
                <a:latin typeface="+mn-lt"/>
              </a:rPr>
              <a:t>zraven domačega zaslona izberemo </a:t>
            </a:r>
            <a:r>
              <a:rPr lang="sl-SI" sz="1400" b="1" dirty="0" smtClean="0">
                <a:latin typeface="+mn-lt"/>
              </a:rPr>
              <a:t>prikaz </a:t>
            </a:r>
            <a:r>
              <a:rPr lang="sl-SI" sz="1400" b="1" dirty="0">
                <a:latin typeface="+mn-lt"/>
              </a:rPr>
              <a:t>potisnih obvestil, Mojo polico, informacije o knjižnicah in nastavitve (sprememba gesla, naslova </a:t>
            </a:r>
            <a:r>
              <a:rPr lang="sl-SI" sz="1600" b="1" dirty="0"/>
              <a:t>…). </a:t>
            </a:r>
          </a:p>
          <a:p>
            <a:endParaRPr lang="sl-SI" sz="1600" b="1" dirty="0">
              <a:latin typeface="+mn-lt"/>
            </a:endParaRPr>
          </a:p>
          <a:p>
            <a:endParaRPr lang="sl-SI" sz="1400" dirty="0" smtClean="0">
              <a:latin typeface="+mn-lt"/>
            </a:endParaRPr>
          </a:p>
          <a:p>
            <a:endParaRPr lang="sl-SI" sz="1400" dirty="0">
              <a:latin typeface="+mn-lt"/>
            </a:endParaRPr>
          </a:p>
          <a:p>
            <a:endParaRPr lang="sl-SI" sz="1400" dirty="0" smtClean="0">
              <a:latin typeface="+mn-lt"/>
            </a:endParaRPr>
          </a:p>
          <a:p>
            <a:endParaRPr lang="sl-SI" sz="1400" dirty="0" smtClean="0">
              <a:latin typeface="+mn-lt"/>
            </a:endParaRPr>
          </a:p>
          <a:p>
            <a:endParaRPr lang="sl-SI" sz="1400" dirty="0" smtClean="0">
              <a:latin typeface="+mn-lt"/>
            </a:endParaRPr>
          </a:p>
          <a:p>
            <a:endParaRPr lang="sl-SI" sz="1400" dirty="0">
              <a:latin typeface="+mn-lt"/>
            </a:endParaRPr>
          </a:p>
          <a:p>
            <a:endParaRPr lang="sl-SI" sz="1400" dirty="0" smtClean="0">
              <a:latin typeface="+mn-lt"/>
            </a:endParaRPr>
          </a:p>
          <a:p>
            <a:endParaRPr lang="sl-SI" sz="1400" dirty="0">
              <a:latin typeface="+mn-lt"/>
            </a:endParaRPr>
          </a:p>
          <a:p>
            <a:endParaRPr lang="sl-SI" sz="1400" dirty="0" smtClean="0">
              <a:latin typeface="+mn-lt"/>
            </a:endParaRPr>
          </a:p>
          <a:p>
            <a:endParaRPr lang="sl-SI" sz="1400" dirty="0">
              <a:latin typeface="+mn-lt"/>
            </a:endParaRPr>
          </a:p>
          <a:p>
            <a:endParaRPr lang="sl-SI" sz="1400" dirty="0" smtClean="0">
              <a:latin typeface="+mn-lt"/>
            </a:endParaRPr>
          </a:p>
          <a:p>
            <a:endParaRPr lang="sl-SI" sz="1400" dirty="0" smtClean="0">
              <a:latin typeface="+mn-lt"/>
            </a:endParaRPr>
          </a:p>
          <a:p>
            <a:pPr>
              <a:buFont typeface="Arial" panose="020B0604020202020204" pitchFamily="34" charset="0"/>
              <a:buChar char="•"/>
            </a:pPr>
            <a:endParaRPr lang="sl-SI" sz="1400" dirty="0" smtClean="0">
              <a:latin typeface="+mn-lt"/>
            </a:endParaRPr>
          </a:p>
          <a:p>
            <a:pPr>
              <a:buFont typeface="Arial" panose="020B0604020202020204" pitchFamily="34" charset="0"/>
              <a:buChar char="•"/>
            </a:pPr>
            <a:endParaRPr lang="sl-SI" sz="1400" dirty="0">
              <a:latin typeface="+mn-lt"/>
            </a:endParaRPr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3020412"/>
            <a:ext cx="1510133" cy="3053824"/>
          </a:xfrm>
          <a:prstGeom prst="rect">
            <a:avLst/>
          </a:prstGeom>
        </p:spPr>
      </p:pic>
      <p:sp>
        <p:nvSpPr>
          <p:cNvPr id="7" name="Elipsa 6"/>
          <p:cNvSpPr/>
          <p:nvPr/>
        </p:nvSpPr>
        <p:spPr>
          <a:xfrm>
            <a:off x="6228184" y="4725144"/>
            <a:ext cx="1584176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0924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endParaRPr lang="sl-SI" sz="1200" dirty="0"/>
          </a:p>
          <a:p>
            <a:pPr marL="0" indent="0" algn="ctr">
              <a:buNone/>
            </a:pPr>
            <a:r>
              <a:rPr lang="sl-SI" sz="2400" b="1" dirty="0" smtClean="0">
                <a:solidFill>
                  <a:srgbClr val="FF0000"/>
                </a:solidFill>
              </a:rPr>
              <a:t>Možnosti iskanja </a:t>
            </a:r>
            <a:endParaRPr lang="sl-SI" sz="2400" dirty="0"/>
          </a:p>
          <a:p>
            <a:endParaRPr lang="sl-SI" sz="1200" dirty="0"/>
          </a:p>
          <a:p>
            <a:pPr>
              <a:buFont typeface="Wingdings" panose="05000000000000000000" pitchFamily="2" charset="2"/>
              <a:buChar char="Ø"/>
            </a:pPr>
            <a:endParaRPr lang="sl-SI" sz="1400" b="1" dirty="0" smtClean="0"/>
          </a:p>
          <a:p>
            <a:pPr>
              <a:buFont typeface="Wingdings" panose="05000000000000000000" pitchFamily="2" charset="2"/>
              <a:buChar char="Ø"/>
            </a:pPr>
            <a:endParaRPr lang="sl-SI" sz="14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sl-SI" sz="1400" b="1" dirty="0" smtClean="0"/>
              <a:t>na </a:t>
            </a:r>
            <a:r>
              <a:rPr lang="sl-SI" sz="1400" b="1" dirty="0"/>
              <a:t>vrhu imamo </a:t>
            </a:r>
            <a:r>
              <a:rPr lang="sl-SI" sz="1400" b="1" dirty="0" smtClean="0"/>
              <a:t>3 možnosti iskanja: skeniranje </a:t>
            </a:r>
            <a:r>
              <a:rPr lang="sl-SI" sz="1400" b="1" dirty="0"/>
              <a:t>kode, </a:t>
            </a:r>
            <a:r>
              <a:rPr lang="sl-SI" sz="1400" b="1" dirty="0" smtClean="0"/>
              <a:t>osnovno </a:t>
            </a:r>
            <a:r>
              <a:rPr lang="sl-SI" sz="1400" b="1" dirty="0"/>
              <a:t>iskanje in izbirno iskanje (puščica v desno</a:t>
            </a:r>
            <a:r>
              <a:rPr lang="sl-SI" sz="1400" b="1" dirty="0" smtClean="0"/>
              <a:t>),</a:t>
            </a:r>
          </a:p>
          <a:p>
            <a:pPr>
              <a:buFont typeface="Wingdings" panose="05000000000000000000" pitchFamily="2" charset="2"/>
              <a:buChar char="Ø"/>
            </a:pPr>
            <a:endParaRPr lang="sl-SI" sz="1400" b="1" dirty="0"/>
          </a:p>
          <a:p>
            <a:pPr>
              <a:buFont typeface="Wingdings" panose="05000000000000000000" pitchFamily="2" charset="2"/>
              <a:buChar char="Ø"/>
            </a:pPr>
            <a:endParaRPr lang="sl-SI" sz="1400" b="1" dirty="0" smtClean="0"/>
          </a:p>
          <a:p>
            <a:pPr>
              <a:buFont typeface="Wingdings" panose="05000000000000000000" pitchFamily="2" charset="2"/>
              <a:buChar char="Ø"/>
            </a:pPr>
            <a:endParaRPr lang="sl-SI" sz="1400" b="1" dirty="0"/>
          </a:p>
          <a:p>
            <a:pPr>
              <a:buFont typeface="Wingdings" panose="05000000000000000000" pitchFamily="2" charset="2"/>
              <a:buChar char="Ø"/>
            </a:pPr>
            <a:endParaRPr lang="sl-SI" sz="1400" b="1" dirty="0" smtClean="0"/>
          </a:p>
          <a:p>
            <a:pPr>
              <a:buFont typeface="Wingdings" panose="05000000000000000000" pitchFamily="2" charset="2"/>
              <a:buChar char="Ø"/>
            </a:pPr>
            <a:endParaRPr lang="sl-SI" sz="1400" b="1" dirty="0"/>
          </a:p>
          <a:p>
            <a:pPr marL="0" indent="0">
              <a:buNone/>
            </a:pPr>
            <a:endParaRPr lang="sl-SI" sz="1400" b="1" dirty="0" smtClean="0"/>
          </a:p>
          <a:p>
            <a:pPr marL="0" indent="0">
              <a:buNone/>
            </a:pPr>
            <a:endParaRPr lang="sl-SI" sz="1400" b="1" dirty="0"/>
          </a:p>
          <a:p>
            <a:pPr marL="0" indent="0">
              <a:buNone/>
            </a:pPr>
            <a:endParaRPr lang="sl-SI" sz="1400" b="1" dirty="0" smtClean="0"/>
          </a:p>
          <a:p>
            <a:pPr marL="0" indent="0">
              <a:buNone/>
            </a:pPr>
            <a:endParaRPr lang="sl-SI" sz="1400" b="1" dirty="0" smtClean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499" y="3068960"/>
            <a:ext cx="2039729" cy="1584175"/>
          </a:xfrm>
          <a:prstGeom prst="rect">
            <a:avLst/>
          </a:prstGeom>
        </p:spPr>
      </p:pic>
      <p:sp>
        <p:nvSpPr>
          <p:cNvPr id="6" name="Elipsa 5"/>
          <p:cNvSpPr/>
          <p:nvPr/>
        </p:nvSpPr>
        <p:spPr>
          <a:xfrm>
            <a:off x="827584" y="2996952"/>
            <a:ext cx="2106140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12" name="Slika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2996952"/>
            <a:ext cx="2108980" cy="2304256"/>
          </a:xfrm>
          <a:prstGeom prst="rect">
            <a:avLst/>
          </a:prstGeom>
        </p:spPr>
      </p:pic>
      <p:sp>
        <p:nvSpPr>
          <p:cNvPr id="9" name="Elipsa 8"/>
          <p:cNvSpPr/>
          <p:nvPr/>
        </p:nvSpPr>
        <p:spPr>
          <a:xfrm>
            <a:off x="4139952" y="2924944"/>
            <a:ext cx="1602084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0866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467544" y="999772"/>
            <a:ext cx="7772400" cy="1296144"/>
          </a:xfrm>
        </p:spPr>
        <p:txBody>
          <a:bodyPr/>
          <a:lstStyle/>
          <a:p>
            <a:r>
              <a:rPr lang="sl-SI" b="1" dirty="0" smtClean="0"/>
              <a:t/>
            </a:r>
            <a:br>
              <a:rPr lang="sl-SI" b="1" dirty="0" smtClean="0"/>
            </a:br>
            <a:r>
              <a:rPr lang="sl-SI" sz="2400" b="1" dirty="0" smtClean="0">
                <a:solidFill>
                  <a:srgbClr val="FF0000"/>
                </a:solidFill>
              </a:rPr>
              <a:t>Izbirno iskanje</a:t>
            </a:r>
            <a:br>
              <a:rPr lang="sl-SI" sz="2400" b="1" dirty="0" smtClean="0">
                <a:solidFill>
                  <a:srgbClr val="FF0000"/>
                </a:solidFill>
              </a:rPr>
            </a:br>
            <a:r>
              <a:rPr lang="sl-SI" sz="2400" b="1" dirty="0">
                <a:solidFill>
                  <a:srgbClr val="FF0000"/>
                </a:solidFill>
              </a:rPr>
              <a:t/>
            </a:r>
            <a:br>
              <a:rPr lang="sl-SI" sz="2400" b="1" dirty="0">
                <a:solidFill>
                  <a:srgbClr val="FF0000"/>
                </a:solidFill>
              </a:rPr>
            </a:br>
            <a:endParaRPr lang="sl-SI" altLang="sl-SI" sz="2400" dirty="0" smtClean="0">
              <a:solidFill>
                <a:srgbClr val="FF0000"/>
              </a:solidFill>
            </a:endParaRPr>
          </a:p>
        </p:txBody>
      </p:sp>
      <p:sp>
        <p:nvSpPr>
          <p:cNvPr id="2" name="Pravokotnik 1"/>
          <p:cNvSpPr/>
          <p:nvPr/>
        </p:nvSpPr>
        <p:spPr>
          <a:xfrm>
            <a:off x="1403648" y="2492896"/>
            <a:ext cx="6102424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l-SI" sz="1400" dirty="0" smtClean="0">
              <a:latin typeface="+mn-lt"/>
            </a:endParaRPr>
          </a:p>
          <a:p>
            <a:pPr>
              <a:buFont typeface="Arial" panose="020B0604020202020204" pitchFamily="34" charset="0"/>
              <a:buChar char="•"/>
            </a:pPr>
            <a:endParaRPr lang="sl-SI" sz="1400" dirty="0" smtClean="0">
              <a:latin typeface="+mn-lt"/>
            </a:endParaRPr>
          </a:p>
          <a:p>
            <a:endParaRPr lang="sl-SI" sz="1400" dirty="0">
              <a:latin typeface="+mn-lt"/>
            </a:endParaRPr>
          </a:p>
          <a:p>
            <a:pPr>
              <a:buFont typeface="Arial" panose="020B0604020202020204" pitchFamily="34" charset="0"/>
              <a:buChar char="•"/>
            </a:pPr>
            <a:endParaRPr lang="sl-SI" sz="1400" dirty="0" smtClean="0">
              <a:latin typeface="+mn-lt"/>
            </a:endParaRPr>
          </a:p>
          <a:p>
            <a:pPr>
              <a:buFont typeface="Arial" panose="020B0604020202020204" pitchFamily="34" charset="0"/>
              <a:buChar char="•"/>
            </a:pPr>
            <a:endParaRPr lang="sl-SI" sz="1400" dirty="0">
              <a:latin typeface="+mn-lt"/>
            </a:endParaRPr>
          </a:p>
          <a:p>
            <a:pPr>
              <a:buFont typeface="Arial" panose="020B0604020202020204" pitchFamily="34" charset="0"/>
              <a:buChar char="•"/>
            </a:pPr>
            <a:endParaRPr lang="sl-SI" sz="1400" dirty="0" smtClean="0">
              <a:latin typeface="+mn-lt"/>
            </a:endParaRPr>
          </a:p>
          <a:p>
            <a:pPr>
              <a:buFont typeface="Arial" panose="020B0604020202020204" pitchFamily="34" charset="0"/>
              <a:buChar char="•"/>
            </a:pPr>
            <a:endParaRPr lang="sl-SI" sz="1400" dirty="0">
              <a:latin typeface="+mn-lt"/>
            </a:endParaRPr>
          </a:p>
        </p:txBody>
      </p:sp>
      <p:sp>
        <p:nvSpPr>
          <p:cNvPr id="3" name="Pravokotnik 2"/>
          <p:cNvSpPr/>
          <p:nvPr/>
        </p:nvSpPr>
        <p:spPr>
          <a:xfrm>
            <a:off x="656183" y="1916832"/>
            <a:ext cx="3200400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sl-SI" sz="1400" b="1" dirty="0" smtClean="0">
                <a:latin typeface="+mn-lt"/>
              </a:rPr>
              <a:t>omogoča, da </a:t>
            </a:r>
            <a:r>
              <a:rPr lang="sl-SI" sz="1400" b="1" dirty="0">
                <a:latin typeface="+mn-lt"/>
              </a:rPr>
              <a:t>iskalno zahtevo natančneje </a:t>
            </a:r>
            <a:r>
              <a:rPr lang="sl-SI" sz="1400" b="1" dirty="0" smtClean="0">
                <a:latin typeface="+mn-lt"/>
              </a:rPr>
              <a:t>opredelimo,</a:t>
            </a:r>
          </a:p>
          <a:p>
            <a:pPr algn="just"/>
            <a:endParaRPr lang="sl-SI" sz="1400" b="1" dirty="0" smtClean="0">
              <a:latin typeface="+mn-lt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sl-SI" sz="1400" b="1" dirty="0" smtClean="0">
                <a:latin typeface="+mn-lt"/>
              </a:rPr>
              <a:t>gradivo lahko iščemo po </a:t>
            </a:r>
            <a:r>
              <a:rPr lang="sl-SI" sz="1400" b="1" dirty="0">
                <a:latin typeface="+mn-lt"/>
              </a:rPr>
              <a:t>vseh knjižnicah ali po eni knjižnici </a:t>
            </a:r>
            <a:r>
              <a:rPr lang="sl-SI" sz="1400" b="1" dirty="0" smtClean="0">
                <a:latin typeface="+mn-lt"/>
              </a:rPr>
              <a:t/>
            </a:r>
            <a:br>
              <a:rPr lang="sl-SI" sz="1400" b="1" dirty="0" smtClean="0">
                <a:latin typeface="+mn-lt"/>
              </a:rPr>
            </a:br>
            <a:r>
              <a:rPr lang="sl-SI" sz="1400" b="1" dirty="0" smtClean="0">
                <a:latin typeface="+mn-lt"/>
              </a:rPr>
              <a:t>oz</a:t>
            </a:r>
            <a:r>
              <a:rPr lang="sl-SI" sz="1400" b="1" dirty="0">
                <a:latin typeface="+mn-lt"/>
              </a:rPr>
              <a:t>. oddelku </a:t>
            </a:r>
            <a:r>
              <a:rPr lang="sl-SI" sz="1400" b="1" dirty="0" smtClean="0">
                <a:latin typeface="+mn-lt"/>
              </a:rPr>
              <a:t>knjižnice,</a:t>
            </a:r>
          </a:p>
          <a:p>
            <a:pPr algn="just"/>
            <a:endParaRPr lang="sl-SI" sz="1400" b="1" dirty="0">
              <a:latin typeface="+mn-lt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sl-SI" sz="1400" b="1" dirty="0" smtClean="0">
                <a:latin typeface="+mn-lt"/>
              </a:rPr>
              <a:t>gradivo </a:t>
            </a:r>
            <a:r>
              <a:rPr lang="sl-SI" sz="1400" b="1" dirty="0">
                <a:latin typeface="+mn-lt"/>
              </a:rPr>
              <a:t>lahko iščemo po naslovu, avtorju, ključnih </a:t>
            </a:r>
            <a:r>
              <a:rPr lang="sl-SI" sz="1400" b="1" dirty="0" smtClean="0">
                <a:latin typeface="+mn-lt"/>
              </a:rPr>
              <a:t>besedah, po vrsti, jeziku </a:t>
            </a:r>
            <a:r>
              <a:rPr lang="sl-SI" sz="1400" b="1" dirty="0" smtClean="0">
                <a:latin typeface="+mn-lt"/>
              </a:rPr>
              <a:t>...,</a:t>
            </a:r>
          </a:p>
          <a:p>
            <a:pPr algn="just"/>
            <a:endParaRPr lang="sl-SI" sz="1400" b="1" dirty="0">
              <a:latin typeface="+mn-lt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sl-SI" sz="1400" b="1" dirty="0" smtClean="0">
                <a:latin typeface="+mn-lt"/>
              </a:rPr>
              <a:t>izbrano gradivo lahko rezerviramo,</a:t>
            </a:r>
            <a:endParaRPr lang="sl-SI" sz="1400" b="1" dirty="0" smtClean="0">
              <a:latin typeface="+mn-lt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sl-SI" sz="1400" b="1" dirty="0">
              <a:latin typeface="+mn-lt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sl-SI" sz="1400" b="1" dirty="0" smtClean="0">
                <a:latin typeface="+mn-lt"/>
              </a:rPr>
              <a:t>rezultate </a:t>
            </a:r>
            <a:r>
              <a:rPr lang="sl-SI" sz="1400" b="1" dirty="0">
                <a:latin typeface="+mn-lt"/>
              </a:rPr>
              <a:t>iskanja gradiva je </a:t>
            </a:r>
            <a:r>
              <a:rPr lang="sl-SI" sz="1400" b="1" dirty="0" smtClean="0">
                <a:latin typeface="+mn-lt"/>
              </a:rPr>
              <a:t>mogoče shraniti </a:t>
            </a:r>
            <a:r>
              <a:rPr lang="sl-SI" sz="1400" b="1" dirty="0">
                <a:latin typeface="+mn-lt"/>
              </a:rPr>
              <a:t>ali jih deliti z drugimi. Če je rezultat iskanja e-knjiga, ki si jo je mogoče izposoditi, smo ob izbiri e-knjige za rezervacijo preusmerjeni na portal </a:t>
            </a:r>
            <a:r>
              <a:rPr lang="sl-SI" sz="1400" b="1" dirty="0" smtClean="0">
                <a:latin typeface="+mn-lt"/>
              </a:rPr>
              <a:t>e-knjig.</a:t>
            </a:r>
            <a:endParaRPr lang="sl-SI" sz="1400" b="1" dirty="0">
              <a:latin typeface="+mn-lt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1866" y="1916832"/>
            <a:ext cx="2000414" cy="4074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93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496652" y="796497"/>
            <a:ext cx="7772400" cy="1296144"/>
          </a:xfrm>
        </p:spPr>
        <p:txBody>
          <a:bodyPr/>
          <a:lstStyle/>
          <a:p>
            <a:r>
              <a:rPr lang="sl-SI" b="1" dirty="0" smtClean="0"/>
              <a:t/>
            </a:r>
            <a:br>
              <a:rPr lang="sl-SI" b="1" dirty="0" smtClean="0"/>
            </a:br>
            <a:r>
              <a:rPr lang="sl-SI" sz="2400" b="1" dirty="0" smtClean="0">
                <a:solidFill>
                  <a:srgbClr val="FF0000"/>
                </a:solidFill>
              </a:rPr>
              <a:t>Informacije o knjižnici UL FGG</a:t>
            </a:r>
            <a:endParaRPr lang="sl-SI" altLang="sl-SI" sz="2400" dirty="0" smtClean="0">
              <a:solidFill>
                <a:srgbClr val="FF0000"/>
              </a:solidFill>
            </a:endParaRPr>
          </a:p>
        </p:txBody>
      </p:sp>
      <p:sp>
        <p:nvSpPr>
          <p:cNvPr id="2" name="Pravokotnik 1"/>
          <p:cNvSpPr/>
          <p:nvPr/>
        </p:nvSpPr>
        <p:spPr>
          <a:xfrm>
            <a:off x="1331640" y="2564904"/>
            <a:ext cx="6102424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l-SI" sz="1400" dirty="0" smtClean="0">
              <a:latin typeface="+mn-lt"/>
            </a:endParaRPr>
          </a:p>
          <a:p>
            <a:pPr>
              <a:buFont typeface="Arial" panose="020B0604020202020204" pitchFamily="34" charset="0"/>
              <a:buChar char="•"/>
            </a:pPr>
            <a:endParaRPr lang="sl-SI" sz="1400" dirty="0" smtClean="0">
              <a:latin typeface="+mn-lt"/>
            </a:endParaRPr>
          </a:p>
          <a:p>
            <a:endParaRPr lang="sl-SI" sz="1400" dirty="0">
              <a:latin typeface="+mn-lt"/>
            </a:endParaRPr>
          </a:p>
          <a:p>
            <a:pPr>
              <a:buFont typeface="Arial" panose="020B0604020202020204" pitchFamily="34" charset="0"/>
              <a:buChar char="•"/>
            </a:pPr>
            <a:endParaRPr lang="sl-SI" sz="1400" dirty="0" smtClean="0">
              <a:latin typeface="+mn-lt"/>
            </a:endParaRPr>
          </a:p>
          <a:p>
            <a:pPr>
              <a:buFont typeface="Arial" panose="020B0604020202020204" pitchFamily="34" charset="0"/>
              <a:buChar char="•"/>
            </a:pPr>
            <a:endParaRPr lang="sl-SI" sz="1400" dirty="0">
              <a:latin typeface="+mn-lt"/>
            </a:endParaRPr>
          </a:p>
          <a:p>
            <a:pPr>
              <a:buFont typeface="Arial" panose="020B0604020202020204" pitchFamily="34" charset="0"/>
              <a:buChar char="•"/>
            </a:pPr>
            <a:endParaRPr lang="sl-SI" sz="1400" dirty="0" smtClean="0">
              <a:latin typeface="+mn-lt"/>
            </a:endParaRPr>
          </a:p>
          <a:p>
            <a:pPr>
              <a:buFont typeface="Arial" panose="020B0604020202020204" pitchFamily="34" charset="0"/>
              <a:buChar char="•"/>
            </a:pPr>
            <a:endParaRPr lang="sl-SI" sz="1400" dirty="0">
              <a:latin typeface="+mn-lt"/>
            </a:endParaRPr>
          </a:p>
        </p:txBody>
      </p:sp>
      <p:sp>
        <p:nvSpPr>
          <p:cNvPr id="3" name="Pravokotnik 2"/>
          <p:cNvSpPr/>
          <p:nvPr/>
        </p:nvSpPr>
        <p:spPr>
          <a:xfrm>
            <a:off x="741784" y="2773376"/>
            <a:ext cx="32541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sl-SI" sz="1400" b="1" dirty="0" smtClean="0">
                <a:latin typeface="+mn-lt"/>
              </a:rPr>
              <a:t>prikazane so </a:t>
            </a:r>
            <a:r>
              <a:rPr lang="sl-SI" sz="1400" b="1" dirty="0">
                <a:latin typeface="+mn-lt"/>
              </a:rPr>
              <a:t>podrobnejše informacije o </a:t>
            </a:r>
            <a:r>
              <a:rPr lang="sl-SI" sz="1400" b="1" dirty="0" smtClean="0">
                <a:latin typeface="+mn-lt"/>
              </a:rPr>
              <a:t>knjižnici UL FGG (kje se nahaja, zemljevid, odpiralni čas, kontaktni podatki …)</a:t>
            </a:r>
            <a:endParaRPr lang="sl-SI" sz="1400" b="1" dirty="0">
              <a:latin typeface="+mn-lt"/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2329138"/>
            <a:ext cx="1885543" cy="3818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22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L FGG hišk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UL FGG</Template>
  <TotalTime>1473</TotalTime>
  <Words>228</Words>
  <Application>Microsoft Office PowerPoint</Application>
  <PresentationFormat>Diaprojekcija na zaslonu (4:3)</PresentationFormat>
  <Paragraphs>88</Paragraphs>
  <Slides>7</Slides>
  <Notes>0</Notes>
  <HiddenSlides>0</HiddenSlides>
  <MMClips>0</MMClips>
  <ScaleCrop>false</ScaleCrop>
  <HeadingPairs>
    <vt:vector size="8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Vdelani OLE strežniki</vt:lpstr>
      </vt:variant>
      <vt:variant>
        <vt:i4>0</vt:i4>
      </vt:variant>
      <vt:variant>
        <vt:lpstr>Naslovi diapozitivov</vt:lpstr>
      </vt:variant>
      <vt:variant>
        <vt:i4>7</vt:i4>
      </vt:variant>
    </vt:vector>
  </HeadingPairs>
  <TitlesOfParts>
    <vt:vector size="12" baseType="lpstr">
      <vt:lpstr>Arial</vt:lpstr>
      <vt:lpstr>Calibri</vt:lpstr>
      <vt:lpstr>Garamond</vt:lpstr>
      <vt:lpstr>Wingdings</vt:lpstr>
      <vt:lpstr>UL FGG hiška</vt:lpstr>
      <vt:lpstr>Uporaba mobilne aplikacije mCOBISS</vt:lpstr>
      <vt:lpstr>Kaj omogoča?</vt:lpstr>
      <vt:lpstr>Kako se prijavim?</vt:lpstr>
      <vt:lpstr>Nastavitve</vt:lpstr>
      <vt:lpstr>PowerPointova predstavitev</vt:lpstr>
      <vt:lpstr> Izbirno iskanje  </vt:lpstr>
      <vt:lpstr> Informacije o knjižnici UL FGG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Adamlje, Elizabeta</dc:creator>
  <cp:lastModifiedBy>Adamlje, Elizabeta</cp:lastModifiedBy>
  <cp:revision>43</cp:revision>
  <dcterms:created xsi:type="dcterms:W3CDTF">2020-10-09T10:51:25Z</dcterms:created>
  <dcterms:modified xsi:type="dcterms:W3CDTF">2020-10-20T10:34:28Z</dcterms:modified>
</cp:coreProperties>
</file>