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85" r:id="rId3"/>
    <p:sldId id="291" r:id="rId4"/>
    <p:sldId id="301" r:id="rId5"/>
    <p:sldId id="302" r:id="rId6"/>
    <p:sldId id="300" r:id="rId7"/>
    <p:sldId id="283" r:id="rId8"/>
    <p:sldId id="264" r:id="rId9"/>
    <p:sldId id="309" r:id="rId10"/>
    <p:sldId id="310" r:id="rId11"/>
    <p:sldId id="311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2" autoAdjust="0"/>
    <p:restoredTop sz="94664" autoAdjust="0"/>
  </p:normalViewPr>
  <p:slideViewPr>
    <p:cSldViewPr snapToGrid="0">
      <p:cViewPr varScale="1">
        <p:scale>
          <a:sx n="107" d="100"/>
          <a:sy n="107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05FE-7895-4231-B56C-CC99E1F05F9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99713-A386-443F-A5E2-B3AECF98A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147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A3900-E29D-4438-B794-9C475C52A0F5}" type="datetimeFigureOut">
              <a:rPr lang="sl-SI" smtClean="0"/>
              <a:pPr/>
              <a:t>8. 09. 2025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A321-5E3D-40F3-B623-28200ADB98A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6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0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6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1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3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8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2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7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5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C9D8-5565-7C4D-AC05-AB5E266207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0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24F2-74D4-4246-9075-D0C4338D08B8}" type="datetime1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28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BA3-41BF-4E9C-A359-F235B83704A0}" type="datetime1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596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21C-BAE9-427D-89A5-392094029005}" type="datetime1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0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77C3-4D07-4EE6-BCA5-2E1217C37E80}" type="datetime1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973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71F-D19F-45BC-B769-5DA966FF457A}" type="datetime1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901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F95-B44D-49D8-B3F5-6B13B6875686}" type="datetime1">
              <a:rPr lang="sl-SI" smtClean="0"/>
              <a:t>8. 09. 2025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55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334F-1155-41BE-AC3B-BB7403BD80F8}" type="datetime1">
              <a:rPr lang="sl-SI" smtClean="0"/>
              <a:t>8. 09. 2025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7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9D-58AD-453B-9557-9C0B89CCB5E4}" type="datetime1">
              <a:rPr lang="sl-SI" smtClean="0"/>
              <a:t>8. 09. 2025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594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DC39-F725-4D73-92FB-1B6D4657ACFB}" type="datetime1">
              <a:rPr lang="sl-SI" smtClean="0"/>
              <a:t>8. 09. 2025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88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F5A1-536B-4986-974E-9EFD56B94442}" type="datetime1">
              <a:rPr lang="sl-SI" smtClean="0"/>
              <a:t>8. 09. 2025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0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A90A-8A79-4034-8AE9-BB8D397EB4DB}" type="datetime1">
              <a:rPr lang="sl-SI" smtClean="0"/>
              <a:t>8. 09. 2025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310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4F38-D057-4474-B426-6B999ECD45B9}" type="datetime1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6DA7-3CEF-4D8F-B9BF-7DDD29CE9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810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biss.si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mailto:knjiznica@fgg.uni-lj.si" TargetMode="External"/><Relationship Id="rId4" Type="http://schemas.openxmlformats.org/officeDocument/2006/relationships/hyperlink" Target="https://plus.cobiss.net/cobiss/si/sl/user/logi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7" y="380277"/>
            <a:ext cx="2598911" cy="1732608"/>
          </a:xfrm>
          <a:prstGeom prst="rect">
            <a:avLst/>
          </a:prstGeom>
        </p:spPr>
      </p:pic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1</a:t>
            </a:fld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B91ADC3-C22D-4B89-AECD-60443F269CA2}"/>
              </a:ext>
            </a:extLst>
          </p:cNvPr>
          <p:cNvSpPr/>
          <p:nvPr/>
        </p:nvSpPr>
        <p:spPr>
          <a:xfrm>
            <a:off x="1580549" y="1174166"/>
            <a:ext cx="1007157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endParaRPr lang="sl-SI" sz="2000" dirty="0"/>
          </a:p>
          <a:p>
            <a:pPr algn="ctr"/>
            <a:r>
              <a:rPr lang="sl-SI" sz="28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sl-SI" sz="2800" b="1" dirty="0">
              <a:solidFill>
                <a:srgbClr val="FF0000"/>
              </a:solidFill>
            </a:endParaRPr>
          </a:p>
          <a:p>
            <a:pPr algn="ctr"/>
            <a:endParaRPr lang="sl-SI" sz="2000" b="1" dirty="0"/>
          </a:p>
          <a:p>
            <a:pPr algn="ctr"/>
            <a:r>
              <a:rPr lang="sl-SI" sz="2800" b="1" dirty="0">
                <a:solidFill>
                  <a:srgbClr val="C00000"/>
                </a:solidFill>
              </a:rPr>
              <a:t>SERVIS MOJA KNJIŽNICA</a:t>
            </a:r>
          </a:p>
          <a:p>
            <a:pPr algn="ctr"/>
            <a:endParaRPr lang="sl-SI" sz="2800" b="1" dirty="0">
              <a:solidFill>
                <a:srgbClr val="C00000"/>
              </a:solidFill>
            </a:endParaRPr>
          </a:p>
          <a:p>
            <a:pPr algn="ctr"/>
            <a:endParaRPr lang="sl-SI" sz="2800" b="1" dirty="0">
              <a:solidFill>
                <a:srgbClr val="C00000"/>
              </a:solidFill>
            </a:endParaRPr>
          </a:p>
          <a:p>
            <a:pPr algn="ctr"/>
            <a:r>
              <a:rPr lang="sl-SI" sz="2800" b="1" dirty="0"/>
              <a:t>Elizabeta Kralj in Nina Hočevar</a:t>
            </a:r>
          </a:p>
          <a:p>
            <a:pPr algn="ctr"/>
            <a:r>
              <a:rPr lang="sl-SI" sz="2800" b="1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sl-SI" sz="2800" b="1" dirty="0">
              <a:solidFill>
                <a:srgbClr val="C00000"/>
              </a:solidFill>
            </a:endParaRPr>
          </a:p>
          <a:p>
            <a:pPr algn="ctr"/>
            <a:r>
              <a:rPr lang="sl-SI" sz="2000" dirty="0"/>
              <a:t>Ljubljana, september 2025</a:t>
            </a:r>
            <a:endParaRPr lang="sl-SI" sz="2000" b="1" dirty="0">
              <a:solidFill>
                <a:srgbClr val="C00000"/>
              </a:solidFill>
            </a:endParaRPr>
          </a:p>
          <a:p>
            <a:pPr algn="ctr"/>
            <a:r>
              <a:rPr lang="sl-SI" sz="2000" b="1" dirty="0">
                <a:solidFill>
                  <a:srgbClr val="C00000"/>
                </a:solidFill>
              </a:rPr>
              <a:t> </a:t>
            </a:r>
            <a:br>
              <a:rPr lang="sl-SI" sz="1600" b="1" dirty="0">
                <a:solidFill>
                  <a:srgbClr val="FF0000"/>
                </a:solidFill>
              </a:rPr>
            </a:br>
            <a:endParaRPr lang="sl-SI" altLang="sl-SI" sz="1200" dirty="0">
              <a:ea typeface="Calibri" pitchFamily="34" charset="0"/>
              <a:cs typeface="Calibri" pitchFamily="34" charset="0"/>
            </a:endParaRPr>
          </a:p>
          <a:p>
            <a:pPr algn="ctr"/>
            <a:endParaRPr lang="sl-SI" sz="2000" b="1" dirty="0"/>
          </a:p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6" descr="Moja knjižnica">
            <a:extLst>
              <a:ext uri="{FF2B5EF4-FFF2-40B4-BE49-F238E27FC236}">
                <a16:creationId xmlns:a16="http://schemas.microsoft.com/office/drawing/2014/main" id="{782F0057-EB10-4C49-A05C-DB6C8624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324" y="687716"/>
            <a:ext cx="2162223" cy="13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1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776661" y="798991"/>
            <a:ext cx="9765412" cy="821884"/>
          </a:xfrm>
        </p:spPr>
        <p:txBody>
          <a:bodyPr>
            <a:normAutofit/>
          </a:bodyPr>
          <a:lstStyle/>
          <a:p>
            <a:pPr lvl="0"/>
            <a:r>
              <a:rPr lang="sl-SI" sz="2800" b="1" dirty="0">
                <a:solidFill>
                  <a:srgbClr val="C00000"/>
                </a:solidFill>
                <a:latin typeface="+mn-lt"/>
              </a:rPr>
              <a:t>Moja polica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7" y="268733"/>
            <a:ext cx="1925960" cy="128397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60400" y="2759710"/>
            <a:ext cx="103530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  <a:p>
            <a:endParaRPr lang="sl-SI" altLang="sl-SI" dirty="0">
              <a:solidFill>
                <a:srgbClr val="59595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10</a:t>
            </a:fld>
            <a:endParaRPr lang="sl-SI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BC32DB03-5437-4200-A427-729551E9AB8E}"/>
              </a:ext>
            </a:extLst>
          </p:cNvPr>
          <p:cNvPicPr/>
          <p:nvPr/>
        </p:nvPicPr>
        <p:blipFill rotWithShape="1">
          <a:blip r:embed="rId4"/>
          <a:srcRect l="22487" t="10159" r="15764" b="33848"/>
          <a:stretch/>
        </p:blipFill>
        <p:spPr bwMode="auto">
          <a:xfrm>
            <a:off x="1757631" y="1887475"/>
            <a:ext cx="7679184" cy="4698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638918FD-1E98-41D4-A333-F5AA466C1DF8}"/>
              </a:ext>
            </a:extLst>
          </p:cNvPr>
          <p:cNvSpPr/>
          <p:nvPr/>
        </p:nvSpPr>
        <p:spPr>
          <a:xfrm>
            <a:off x="3741936" y="3080551"/>
            <a:ext cx="1047566" cy="348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821837D2-F90B-4000-8AB0-B59B661DF6E5}"/>
              </a:ext>
            </a:extLst>
          </p:cNvPr>
          <p:cNvSpPr/>
          <p:nvPr/>
        </p:nvSpPr>
        <p:spPr>
          <a:xfrm>
            <a:off x="3388308" y="6059009"/>
            <a:ext cx="877411" cy="23591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62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776661" y="798991"/>
            <a:ext cx="9765412" cy="821884"/>
          </a:xfrm>
        </p:spPr>
        <p:txBody>
          <a:bodyPr>
            <a:normAutofit/>
          </a:bodyPr>
          <a:lstStyle/>
          <a:p>
            <a:pPr lvl="0"/>
            <a:r>
              <a:rPr lang="sl-SI" sz="2800" b="1" dirty="0">
                <a:solidFill>
                  <a:srgbClr val="C00000"/>
                </a:solidFill>
                <a:latin typeface="+mn-lt"/>
              </a:rPr>
              <a:t>Servis Moja knjižnica 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7" y="268733"/>
            <a:ext cx="1925960" cy="128397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60400" y="2759710"/>
            <a:ext cx="10353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Servis Moja knjižnica omogoča tudi rezervacijo gradiva in podaljšanje že izposojenega gradiva, o tem več pri predstavitvi izposoje.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11</a:t>
            </a:fld>
            <a:endParaRPr lang="sl-SI"/>
          </a:p>
        </p:txBody>
      </p:sp>
      <p:pic>
        <p:nvPicPr>
          <p:cNvPr id="9" name="Picture 6" descr="A stick figure is shown holding hands with a book character. ">
            <a:extLst>
              <a:ext uri="{FF2B5EF4-FFF2-40B4-BE49-F238E27FC236}">
                <a16:creationId xmlns:a16="http://schemas.microsoft.com/office/drawing/2014/main" id="{93D97F89-DEEE-4F3A-A5CD-22864FB1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89" y="3562887"/>
            <a:ext cx="2153074" cy="21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3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858179" y="837279"/>
            <a:ext cx="8866045" cy="1071492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C00000"/>
                </a:solidFill>
                <a:latin typeface="+mn-lt"/>
              </a:rPr>
              <a:t>Kaj je servis "Moja knjižnica "</a:t>
            </a:r>
            <a:br>
              <a:rPr lang="sl-SI" sz="2800" b="1" dirty="0">
                <a:solidFill>
                  <a:srgbClr val="C00000"/>
                </a:solidFill>
                <a:latin typeface="+mn-lt"/>
              </a:rPr>
            </a:b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8" y="380277"/>
            <a:ext cx="1925960" cy="128397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467776" y="1949553"/>
            <a:ext cx="11387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sl-SI" sz="2000" dirty="0"/>
          </a:p>
          <a:p>
            <a:pPr marL="342900" indent="-342900"/>
            <a:endParaRPr lang="sl-SI" sz="2000" dirty="0"/>
          </a:p>
          <a:p>
            <a:r>
              <a:rPr lang="sl-SI" sz="2000" dirty="0"/>
              <a:t>Servis </a:t>
            </a:r>
            <a:r>
              <a:rPr lang="sl-SI" sz="2000" b="1" dirty="0">
                <a:solidFill>
                  <a:srgbClr val="C00000"/>
                </a:solidFill>
              </a:rPr>
              <a:t>“Moja knjižnica” v COBISS+ </a:t>
            </a:r>
            <a:r>
              <a:rPr lang="sl-SI" sz="2000" dirty="0"/>
              <a:t>omogoča: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pregled izposojenega ali rezerviranega gradiva,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podaljševanje rokov izposoje in rezervacije,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pregled dolgov in omejitev v knjižnici,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samostojno spremembo gesla za vstop v Mojo knjižnico,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samostojno spremembo e-naslova za e-obveščanje, 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samostojno nastavljanje obvestil, ki jih želite prejemati,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samostojno spreminjanje kontaktnih podatkov.</a:t>
            </a:r>
          </a:p>
          <a:p>
            <a:endParaRPr lang="sl-SI" sz="2000" dirty="0"/>
          </a:p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2</a:t>
            </a:fld>
            <a:endParaRPr lang="sl-SI"/>
          </a:p>
        </p:txBody>
      </p:sp>
      <p:pic>
        <p:nvPicPr>
          <p:cNvPr id="6" name="Picture 2" descr="Povezana slika">
            <a:extLst>
              <a:ext uri="{FF2B5EF4-FFF2-40B4-BE49-F238E27FC236}">
                <a16:creationId xmlns:a16="http://schemas.microsoft.com/office/drawing/2014/main" id="{50EC504A-3DA1-4EC6-A001-D9B0B53F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90" y="895335"/>
            <a:ext cx="566395" cy="71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stick figure is shown holding hands with a book character. ">
            <a:extLst>
              <a:ext uri="{FF2B5EF4-FFF2-40B4-BE49-F238E27FC236}">
                <a16:creationId xmlns:a16="http://schemas.microsoft.com/office/drawing/2014/main" id="{62C3AFF1-10A8-4AD7-AA6C-4CB5CDBA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90" y="2437711"/>
            <a:ext cx="2243276" cy="22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4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778281" y="517683"/>
            <a:ext cx="8640960" cy="1071492"/>
          </a:xfrm>
        </p:spPr>
        <p:txBody>
          <a:bodyPr>
            <a:normAutofit/>
          </a:bodyPr>
          <a:lstStyle/>
          <a:p>
            <a:pPr lvl="0"/>
            <a:r>
              <a:rPr lang="sl-SI" sz="2800" b="1" dirty="0">
                <a:solidFill>
                  <a:srgbClr val="C00000"/>
                </a:solidFill>
                <a:latin typeface="+mn-lt"/>
              </a:rPr>
              <a:t>Kako dostopam do Moje knjižnice? 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8" y="380277"/>
            <a:ext cx="1925960" cy="128397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962768" y="2548226"/>
            <a:ext cx="1007157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vsak študent ob vpisu v knjižnico na UL FGG v začetku študijskega leta na </a:t>
            </a:r>
            <a:r>
              <a:rPr lang="sl-SI" sz="2000" b="1" dirty="0">
                <a:solidFill>
                  <a:srgbClr val="C00000"/>
                </a:solidFill>
              </a:rPr>
              <a:t>e-pošto</a:t>
            </a:r>
            <a:r>
              <a:rPr lang="sl-SI" sz="2000" dirty="0"/>
              <a:t> (ki jo navede ob vpisu na fakulteto), prejme 2 avtomatski e-obvestili z informacijami za vstop v Mojo knjižnico.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/>
          </a:p>
          <a:p>
            <a:endParaRPr lang="sl-SI" dirty="0"/>
          </a:p>
          <a:p>
            <a:endParaRPr lang="sl-S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3</a:t>
            </a:fld>
            <a:endParaRPr lang="sl-SI" dirty="0"/>
          </a:p>
        </p:txBody>
      </p:sp>
      <p:pic>
        <p:nvPicPr>
          <p:cNvPr id="6" name="Picture 8" descr="This contains an image of: ">
            <a:extLst>
              <a:ext uri="{FF2B5EF4-FFF2-40B4-BE49-F238E27FC236}">
                <a16:creationId xmlns:a16="http://schemas.microsoft.com/office/drawing/2014/main" id="{9AA03F25-4FBF-4280-BC0E-2F3A3238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014" y="495177"/>
            <a:ext cx="1839825" cy="18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6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778281" y="517683"/>
            <a:ext cx="8640960" cy="1071492"/>
          </a:xfrm>
        </p:spPr>
        <p:txBody>
          <a:bodyPr>
            <a:normAutofit/>
          </a:bodyPr>
          <a:lstStyle/>
          <a:p>
            <a:pPr lvl="0"/>
            <a:r>
              <a:rPr lang="sl-SI" sz="2800" b="1" dirty="0">
                <a:solidFill>
                  <a:srgbClr val="C00000"/>
                </a:solidFill>
                <a:latin typeface="+mn-lt"/>
              </a:rPr>
              <a:t>Kako dostopam do Moje knjižnice?</a:t>
            </a:r>
            <a:br>
              <a:rPr lang="sl-SI" sz="2800" b="1" dirty="0">
                <a:solidFill>
                  <a:srgbClr val="C00000"/>
                </a:solidFill>
                <a:latin typeface="+mn-lt"/>
              </a:rPr>
            </a:br>
            <a:r>
              <a:rPr lang="sl-SI" sz="2000" b="1" dirty="0">
                <a:latin typeface="+mn-lt"/>
              </a:rPr>
              <a:t>1. obvestilo </a:t>
            </a:r>
            <a:endParaRPr lang="en-US" sz="2000" b="1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8" y="380277"/>
            <a:ext cx="1925960" cy="1283974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4</a:t>
            </a:fld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B920661-CDA0-4A13-A214-100C1B67180B}"/>
              </a:ext>
            </a:extLst>
          </p:cNvPr>
          <p:cNvPicPr/>
          <p:nvPr/>
        </p:nvPicPr>
        <p:blipFill rotWithShape="1">
          <a:blip r:embed="rId4"/>
          <a:srcRect l="42989" t="25793" r="2513" b="8730"/>
          <a:stretch/>
        </p:blipFill>
        <p:spPr bwMode="auto">
          <a:xfrm>
            <a:off x="3441178" y="1955260"/>
            <a:ext cx="5291318" cy="4766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5FD23C87-75A2-45ED-81E4-C2943DA8B2B6}"/>
              </a:ext>
            </a:extLst>
          </p:cNvPr>
          <p:cNvSpPr/>
          <p:nvPr/>
        </p:nvSpPr>
        <p:spPr>
          <a:xfrm>
            <a:off x="5263740" y="6212090"/>
            <a:ext cx="1664519" cy="44445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268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778281" y="517683"/>
            <a:ext cx="8640960" cy="1071492"/>
          </a:xfrm>
        </p:spPr>
        <p:txBody>
          <a:bodyPr>
            <a:normAutofit/>
          </a:bodyPr>
          <a:lstStyle/>
          <a:p>
            <a:pPr lvl="0"/>
            <a:r>
              <a:rPr lang="sl-SI" sz="2800" b="1" dirty="0">
                <a:solidFill>
                  <a:srgbClr val="C00000"/>
                </a:solidFill>
                <a:latin typeface="+mn-lt"/>
              </a:rPr>
              <a:t>Kako dostopam do Moje knjižnice?</a:t>
            </a:r>
            <a:br>
              <a:rPr lang="sl-SI" sz="2800" b="1" dirty="0">
                <a:solidFill>
                  <a:srgbClr val="C00000"/>
                </a:solidFill>
                <a:latin typeface="+mn-lt"/>
              </a:rPr>
            </a:br>
            <a:r>
              <a:rPr lang="sl-SI" sz="2000" b="1" dirty="0">
                <a:latin typeface="+mn-lt"/>
              </a:rPr>
              <a:t>2. obvestilo 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8" y="380277"/>
            <a:ext cx="1925960" cy="1283974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5</a:t>
            </a:fld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5B6AA4A-F8C5-4665-B8C1-00C22B65BCD2}"/>
              </a:ext>
            </a:extLst>
          </p:cNvPr>
          <p:cNvPicPr/>
          <p:nvPr/>
        </p:nvPicPr>
        <p:blipFill rotWithShape="1">
          <a:blip r:embed="rId4"/>
          <a:srcRect l="24868" t="30423" r="26323" b="9061"/>
          <a:stretch/>
        </p:blipFill>
        <p:spPr bwMode="auto">
          <a:xfrm>
            <a:off x="3247934" y="1677494"/>
            <a:ext cx="5484562" cy="5172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DC13ABA8-5C70-4F28-9D80-24A62EE0E944}"/>
              </a:ext>
            </a:extLst>
          </p:cNvPr>
          <p:cNvSpPr/>
          <p:nvPr/>
        </p:nvSpPr>
        <p:spPr>
          <a:xfrm>
            <a:off x="5263740" y="5759329"/>
            <a:ext cx="1664519" cy="44445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923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818991" y="320676"/>
            <a:ext cx="8866045" cy="1071492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C00000"/>
                </a:solidFill>
                <a:latin typeface="+mn-lt"/>
              </a:rPr>
              <a:t>Kako dostopam do Moje knjižnice</a:t>
            </a:r>
            <a:br>
              <a:rPr lang="sl-SI" sz="2800" b="1" dirty="0">
                <a:solidFill>
                  <a:srgbClr val="C00000"/>
                </a:solidFill>
                <a:latin typeface="+mn-lt"/>
              </a:rPr>
            </a:br>
            <a:r>
              <a:rPr lang="sl-SI" sz="2000" dirty="0">
                <a:latin typeface="+mn-lt"/>
              </a:rPr>
              <a:t>Osnovni dostop za vse uporabnike </a:t>
            </a:r>
            <a:endParaRPr lang="en-US" sz="2000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8" y="380277"/>
            <a:ext cx="1925960" cy="1283974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>
          <a:xfrm>
            <a:off x="8529638" y="6257109"/>
            <a:ext cx="2743200" cy="365125"/>
          </a:xfrm>
        </p:spPr>
        <p:txBody>
          <a:bodyPr/>
          <a:lstStyle/>
          <a:p>
            <a:fld id="{26056DA7-3CEF-4D8F-B9BF-7DDD29CE97C6}" type="slidenum">
              <a:rPr lang="sl-SI" smtClean="0"/>
              <a:pPr/>
              <a:t>6</a:t>
            </a:fld>
            <a:endParaRPr lang="sl-SI"/>
          </a:p>
        </p:txBody>
      </p:sp>
      <p:pic>
        <p:nvPicPr>
          <p:cNvPr id="6" name="Picture 2" descr="Povezana slika">
            <a:extLst>
              <a:ext uri="{FF2B5EF4-FFF2-40B4-BE49-F238E27FC236}">
                <a16:creationId xmlns:a16="http://schemas.microsoft.com/office/drawing/2014/main" id="{50EC504A-3DA1-4EC6-A001-D9B0B53F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58" y="650791"/>
            <a:ext cx="586736" cy="7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2D7D3230-7546-4F9D-AF0B-E2D01454D530}"/>
              </a:ext>
            </a:extLst>
          </p:cNvPr>
          <p:cNvSpPr/>
          <p:nvPr/>
        </p:nvSpPr>
        <p:spPr>
          <a:xfrm rot="1026057">
            <a:off x="8782711" y="2804531"/>
            <a:ext cx="364994" cy="2143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64C7FEC-C451-4152-9C9D-5B3E2C58B062}"/>
              </a:ext>
            </a:extLst>
          </p:cNvPr>
          <p:cNvPicPr/>
          <p:nvPr/>
        </p:nvPicPr>
        <p:blipFill rotWithShape="1">
          <a:blip r:embed="rId5"/>
          <a:srcRect t="3471" r="7843" b="34690"/>
          <a:stretch/>
        </p:blipFill>
        <p:spPr bwMode="auto">
          <a:xfrm>
            <a:off x="1713616" y="2198987"/>
            <a:ext cx="8764768" cy="460928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5221BD2-3F16-4D55-9A27-C9BF9D905E0E}"/>
              </a:ext>
            </a:extLst>
          </p:cNvPr>
          <p:cNvSpPr txBox="1"/>
          <p:nvPr/>
        </p:nvSpPr>
        <p:spPr>
          <a:xfrm>
            <a:off x="3234014" y="1675088"/>
            <a:ext cx="609382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hlinkClick r:id="rId6"/>
              </a:rPr>
              <a:t>https://www.cobiss.si/</a:t>
            </a:r>
            <a:endParaRPr lang="sl-SI" sz="2000" b="1" dirty="0"/>
          </a:p>
          <a:p>
            <a:endParaRPr lang="sl-SI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F14F4AE9-9EB5-420E-A9E9-E809D9690AFB}"/>
              </a:ext>
            </a:extLst>
          </p:cNvPr>
          <p:cNvSpPr/>
          <p:nvPr/>
        </p:nvSpPr>
        <p:spPr>
          <a:xfrm>
            <a:off x="5277394" y="3921018"/>
            <a:ext cx="2090057" cy="846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87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775520" y="467410"/>
            <a:ext cx="8640960" cy="1071492"/>
          </a:xfrm>
        </p:spPr>
        <p:txBody>
          <a:bodyPr>
            <a:normAutofit/>
          </a:bodyPr>
          <a:lstStyle/>
          <a:p>
            <a:pPr lvl="0"/>
            <a:r>
              <a:rPr lang="sl-SI" sz="2800" b="1" dirty="0">
                <a:solidFill>
                  <a:srgbClr val="C00000"/>
                </a:solidFill>
                <a:latin typeface="+mn-lt"/>
              </a:rPr>
              <a:t>Vstop v Mojo knjižnico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8" y="287984"/>
            <a:ext cx="1925960" cy="1283974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7</a:t>
            </a:fld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D386C64-018D-491A-8A58-B0AB3AF1DF8D}"/>
              </a:ext>
            </a:extLst>
          </p:cNvPr>
          <p:cNvSpPr txBox="1"/>
          <p:nvPr/>
        </p:nvSpPr>
        <p:spPr>
          <a:xfrm>
            <a:off x="1207686" y="2481944"/>
            <a:ext cx="954304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hlinkClick r:id="rId4"/>
              </a:rPr>
              <a:t>https://plus.cobiss.net/cobiss/si/sl/user/login/</a:t>
            </a:r>
            <a:endParaRPr lang="sl-SI" sz="2000" dirty="0"/>
          </a:p>
          <a:p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Knjižnica: </a:t>
            </a:r>
            <a:r>
              <a:rPr lang="sl-SI" sz="2000" b="1" dirty="0">
                <a:solidFill>
                  <a:srgbClr val="FF0000"/>
                </a:solidFill>
              </a:rPr>
              <a:t>FGGLJ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številka izkaznice (= vpisna številka na UL FGG),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geslo določite sami (v primeru težav pišite na </a:t>
            </a:r>
            <a:r>
              <a:rPr lang="sl-SI" sz="2000" dirty="0" err="1">
                <a:hlinkClick r:id="rId5"/>
              </a:rPr>
              <a:t>knjiznica@fgg.uni</a:t>
            </a:r>
            <a:r>
              <a:rPr lang="sl-SI" sz="2000" dirty="0">
                <a:hlinkClick r:id="rId5"/>
              </a:rPr>
              <a:t>-</a:t>
            </a:r>
            <a:r>
              <a:rPr lang="sl-SI" sz="2000" dirty="0" err="1">
                <a:hlinkClick r:id="rId5"/>
              </a:rPr>
              <a:t>lj.si</a:t>
            </a:r>
            <a:r>
              <a:rPr lang="sl-SI" sz="2000" dirty="0"/>
              <a:t>) </a:t>
            </a:r>
          </a:p>
        </p:txBody>
      </p:sp>
      <p:pic>
        <p:nvPicPr>
          <p:cNvPr id="15" name="Picture 2" descr="Rezultat iskanja slik za answer clipart">
            <a:extLst>
              <a:ext uri="{FF2B5EF4-FFF2-40B4-BE49-F238E27FC236}">
                <a16:creationId xmlns:a16="http://schemas.microsoft.com/office/drawing/2014/main" id="{B12714DF-4003-4767-912C-01B3A5EC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55" y="807565"/>
            <a:ext cx="1003902" cy="1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3DB4A84-643D-40DC-A2AA-BF949684EB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67" t="11776" r="20667" b="67714"/>
          <a:stretch/>
        </p:blipFill>
        <p:spPr>
          <a:xfrm>
            <a:off x="1775520" y="2989253"/>
            <a:ext cx="6709617" cy="1922382"/>
          </a:xfrm>
          <a:prstGeom prst="rect">
            <a:avLst/>
          </a:prstGeom>
        </p:spPr>
      </p:pic>
      <p:sp>
        <p:nvSpPr>
          <p:cNvPr id="17" name="Elipsa 16">
            <a:extLst>
              <a:ext uri="{FF2B5EF4-FFF2-40B4-BE49-F238E27FC236}">
                <a16:creationId xmlns:a16="http://schemas.microsoft.com/office/drawing/2014/main" id="{1A287A47-CFEF-47E9-88F6-639CB4AABE95}"/>
              </a:ext>
            </a:extLst>
          </p:cNvPr>
          <p:cNvSpPr/>
          <p:nvPr/>
        </p:nvSpPr>
        <p:spPr>
          <a:xfrm>
            <a:off x="2847703" y="3429000"/>
            <a:ext cx="1815737" cy="688593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417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733242" y="1099097"/>
            <a:ext cx="9765412" cy="821884"/>
          </a:xfrm>
        </p:spPr>
        <p:txBody>
          <a:bodyPr>
            <a:normAutofit/>
          </a:bodyPr>
          <a:lstStyle/>
          <a:p>
            <a:pPr lvl="0"/>
            <a:r>
              <a:rPr lang="sl-SI" sz="2800" b="1" dirty="0">
                <a:solidFill>
                  <a:srgbClr val="C00000"/>
                </a:solidFill>
                <a:latin typeface="+mn-lt"/>
              </a:rPr>
              <a:t>Moj profil v Moji knjižnici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7" y="268733"/>
            <a:ext cx="1925960" cy="128397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60400" y="2759710"/>
            <a:ext cx="103530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  <a:p>
            <a:endParaRPr lang="sl-SI" altLang="sl-SI" dirty="0">
              <a:solidFill>
                <a:srgbClr val="59595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8</a:t>
            </a:fld>
            <a:endParaRPr lang="sl-SI"/>
          </a:p>
        </p:txBody>
      </p:sp>
      <p:pic>
        <p:nvPicPr>
          <p:cNvPr id="9218" name="Picture 2" descr="Rezultat iskanja slik za answ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924" y="821370"/>
            <a:ext cx="1003902" cy="1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9A36253-7E9D-4482-BA2E-5DEA76FA8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436" y="2394067"/>
            <a:ext cx="9223741" cy="34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9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776661" y="807730"/>
            <a:ext cx="9765412" cy="821884"/>
          </a:xfrm>
        </p:spPr>
        <p:txBody>
          <a:bodyPr>
            <a:normAutofit/>
          </a:bodyPr>
          <a:lstStyle/>
          <a:p>
            <a:pPr lvl="0"/>
            <a:r>
              <a:rPr lang="sl-SI" sz="2800" b="1" dirty="0">
                <a:solidFill>
                  <a:srgbClr val="C00000"/>
                </a:solidFill>
                <a:latin typeface="+mn-lt"/>
              </a:rPr>
              <a:t>Moja polica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7" y="268733"/>
            <a:ext cx="1925960" cy="128397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60400" y="2759710"/>
            <a:ext cx="103530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  <a:p>
            <a:endParaRPr lang="sl-SI" altLang="sl-SI" sz="2000" dirty="0">
              <a:ea typeface="Calibri" pitchFamily="34" charset="0"/>
              <a:cs typeface="Calibri" pitchFamily="34" charset="0"/>
            </a:endParaRPr>
          </a:p>
          <a:p>
            <a:endParaRPr lang="sl-SI" altLang="sl-SI" dirty="0">
              <a:solidFill>
                <a:srgbClr val="59595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6DA7-3CEF-4D8F-B9BF-7DDD29CE97C6}" type="slidenum">
              <a:rPr lang="sl-SI" smtClean="0"/>
              <a:pPr/>
              <a:t>9</a:t>
            </a:fld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F88CAE0-BD1A-4397-9C91-A47DDC6C0282}"/>
              </a:ext>
            </a:extLst>
          </p:cNvPr>
          <p:cNvSpPr txBox="1"/>
          <p:nvPr/>
        </p:nvSpPr>
        <p:spPr>
          <a:xfrm>
            <a:off x="660400" y="2274448"/>
            <a:ext cx="10063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v seznamu rezultatov iskanj odprete zapis, ga označite s kljukico na levi strani in kliknete gumb </a:t>
            </a:r>
            <a:r>
              <a:rPr lang="sl-SI" sz="2000" b="1" dirty="0">
                <a:solidFill>
                  <a:srgbClr val="C00000"/>
                </a:solidFill>
              </a:rPr>
              <a:t>"Daj na »Mojo polico ",  </a:t>
            </a:r>
          </a:p>
          <a:p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do menija Moja polica pridete s klikom na gumb "Moja knjižnica,</a:t>
            </a:r>
          </a:p>
          <a:p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izpiše se seznam gradiva, ki ga v okencu označite in potem ga lahko npr. pošljete po e-pošti (morda sošolcem kot predlog za literaturo), tiskate, izvozite v </a:t>
            </a:r>
            <a:r>
              <a:rPr lang="sl-SI" sz="2000" dirty="0" err="1"/>
              <a:t>excel</a:t>
            </a:r>
            <a:r>
              <a:rPr lang="sl-SI" sz="2000" dirty="0"/>
              <a:t> ... </a:t>
            </a:r>
          </a:p>
          <a:p>
            <a:endParaRPr lang="sl-SI" sz="2000" dirty="0"/>
          </a:p>
        </p:txBody>
      </p:sp>
      <p:pic>
        <p:nvPicPr>
          <p:cNvPr id="1026" name="Picture 2" descr="This contains an image of: Running Records and ELLs: Comprehension Considerations">
            <a:extLst>
              <a:ext uri="{FF2B5EF4-FFF2-40B4-BE49-F238E27FC236}">
                <a16:creationId xmlns:a16="http://schemas.microsoft.com/office/drawing/2014/main" id="{853B3043-A9DD-4D04-8D4F-DD5656D5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42" y="654091"/>
            <a:ext cx="1620357" cy="162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338</Words>
  <Application>Microsoft Office PowerPoint</Application>
  <PresentationFormat>Širokozaslonsko</PresentationFormat>
  <Paragraphs>81</Paragraphs>
  <Slides>11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Kaj je servis "Moja knjižnica " </vt:lpstr>
      <vt:lpstr>Kako dostopam do Moje knjižnice? </vt:lpstr>
      <vt:lpstr>Kako dostopam do Moje knjižnice? 1. obvestilo </vt:lpstr>
      <vt:lpstr>Kako dostopam do Moje knjižnice? 2. obvestilo </vt:lpstr>
      <vt:lpstr>Kako dostopam do Moje knjižnice Osnovni dostop za vse uporabnike </vt:lpstr>
      <vt:lpstr>Vstop v Mojo knjižnico</vt:lpstr>
      <vt:lpstr>Moj profil v Moji knjižnici</vt:lpstr>
      <vt:lpstr>Moja polica</vt:lpstr>
      <vt:lpstr>Moja polica</vt:lpstr>
      <vt:lpstr>Servis Moja knjižnica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SPLETNI VODIČI V KNJIŽNICI UL FGG</dc:title>
  <dc:creator>Adamlje, Elizabeta</dc:creator>
  <cp:lastModifiedBy>Kralj, Elizabeta</cp:lastModifiedBy>
  <cp:revision>325</cp:revision>
  <cp:lastPrinted>2018-06-08T12:31:14Z</cp:lastPrinted>
  <dcterms:created xsi:type="dcterms:W3CDTF">2018-06-05T07:04:27Z</dcterms:created>
  <dcterms:modified xsi:type="dcterms:W3CDTF">2025-09-08T05:41:17Z</dcterms:modified>
</cp:coreProperties>
</file>