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9" r:id="rId2"/>
    <p:sldId id="265" r:id="rId3"/>
    <p:sldId id="326" r:id="rId4"/>
    <p:sldId id="267" r:id="rId5"/>
    <p:sldId id="266" r:id="rId6"/>
    <p:sldId id="329" r:id="rId7"/>
    <p:sldId id="272" r:id="rId8"/>
    <p:sldId id="273" r:id="rId9"/>
    <p:sldId id="278" r:id="rId10"/>
    <p:sldId id="300" r:id="rId11"/>
    <p:sldId id="305" r:id="rId12"/>
    <p:sldId id="306" r:id="rId13"/>
    <p:sldId id="328" r:id="rId14"/>
    <p:sldId id="307" r:id="rId15"/>
    <p:sldId id="318" r:id="rId16"/>
    <p:sldId id="327" r:id="rId17"/>
    <p:sldId id="302" r:id="rId18"/>
    <p:sldId id="303" r:id="rId19"/>
    <p:sldId id="308" r:id="rId20"/>
    <p:sldId id="320" r:id="rId21"/>
    <p:sldId id="309" r:id="rId22"/>
    <p:sldId id="332" r:id="rId23"/>
    <p:sldId id="331" r:id="rId24"/>
    <p:sldId id="330" r:id="rId25"/>
    <p:sldId id="304" r:id="rId26"/>
    <p:sldId id="319" r:id="rId27"/>
    <p:sldId id="325" r:id="rId28"/>
    <p:sldId id="317" r:id="rId29"/>
    <p:sldId id="299" r:id="rId30"/>
    <p:sldId id="261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5FA"/>
    <a:srgbClr val="CFDDED"/>
    <a:srgbClr val="225C8B"/>
    <a:srgbClr val="3C5C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 snapToObjects="1">
      <p:cViewPr varScale="1">
        <p:scale>
          <a:sx n="106" d="100"/>
          <a:sy n="106" d="100"/>
        </p:scale>
        <p:origin x="169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F68942-FAE2-4544-8F4C-6C15B6FD9F63}" type="datetime1">
              <a:rPr lang="sl-SI"/>
              <a:pPr/>
              <a:t>9. 12. 2025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3F10A-FACB-1D44-B623-2CB2E6A1AEB8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9538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1025B-1E68-C749-BBFF-105AB59E3C61}" type="datetime1">
              <a:rPr lang="sl-SI"/>
              <a:pPr/>
              <a:t>9. 12. 2025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12C9D8-5565-7C4D-AC05-AB5E266207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31778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827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6389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1554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5295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5755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8135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5412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5742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7057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956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33535CB-380E-4BF7-8E07-DB5193A685BD}" type="slidenum">
              <a:rPr lang="en-US" altLang="sl-SI"/>
              <a:pPr eaLnBrk="1" hangingPunct="1"/>
              <a:t>2</a:t>
            </a:fld>
            <a:endParaRPr lang="en-US" altLang="sl-SI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1888" y="703263"/>
            <a:ext cx="4583112" cy="3436937"/>
          </a:xfrm>
          <a:ln w="12700"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2338" y="4351338"/>
            <a:ext cx="4997450" cy="4141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/>
            <a:endParaRPr lang="en-US" altLang="sl-SI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3229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87526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1447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70983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6602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721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64259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90427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79747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0289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40011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979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9479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8875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31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7932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8388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383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D8058-0F42-9C4A-BEA0-5DCBF9627423}" type="datetime1">
              <a:rPr lang="sl-SI"/>
              <a:pPr/>
              <a:t>9. 12. 2025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B68F-CE4F-6844-9426-38812AE349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3D03F-D26C-6B42-AA86-8FC87A42C703}" type="datetime1">
              <a:rPr lang="sl-SI"/>
              <a:pPr/>
              <a:t>9. 12. 2025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B68F-CE4F-6844-9426-38812AE349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CC047-2C49-9047-8056-BD5265B65E7F}" type="datetime1">
              <a:rPr lang="sl-SI"/>
              <a:pPr/>
              <a:t>9. 12. 2025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B68F-CE4F-6844-9426-38812AE349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2338929234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68AC1-9499-A94D-BEB9-D8BB2CED0DE6}" type="datetime1">
              <a:rPr lang="sl-SI"/>
              <a:pPr/>
              <a:t>9. 12. 2025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B68F-CE4F-6844-9426-38812AE349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F45FD-387E-C947-8AEE-C748188733CF}" type="datetime1">
              <a:rPr lang="sl-SI"/>
              <a:pPr/>
              <a:t>9. 12. 2025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B68F-CE4F-6844-9426-38812AE349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BCE94-19F9-FD4F-A6F5-C283EE20AC42}" type="datetime1">
              <a:rPr lang="sl-SI"/>
              <a:pPr/>
              <a:t>9. 12. 2025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B68F-CE4F-6844-9426-38812AE349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8218-761A-7E4D-AA9E-2CEF856FF8FE}" type="datetime1">
              <a:rPr lang="sl-SI"/>
              <a:pPr/>
              <a:t>9. 12. 2025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B68F-CE4F-6844-9426-38812AE349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B9D2A-E03D-924C-8538-7E9512A69B9D}" type="datetime1">
              <a:rPr lang="sl-SI"/>
              <a:pPr/>
              <a:t>9. 12. 2025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B68F-CE4F-6844-9426-38812AE349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9C72B-93AF-6C49-B659-D7B784F7FA77}" type="datetime1">
              <a:rPr lang="sl-SI"/>
              <a:pPr/>
              <a:t>9. 12. 2025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B68F-CE4F-6844-9426-38812AE349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28334-8216-7547-9856-B24EEB3DE3CA}" type="datetime1">
              <a:rPr lang="sl-SI"/>
              <a:pPr/>
              <a:t>9. 12. 2025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B68F-CE4F-6844-9426-38812AE349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DF4E-00F4-BB4A-B25F-01DE06EFB6E5}" type="datetime1">
              <a:rPr lang="sl-SI"/>
              <a:pPr/>
              <a:t>9. 12. 2025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B68F-CE4F-6844-9426-38812AE349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fgg_prihodnost_ppt_nadaljni.png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6324600"/>
            <a:ext cx="9144000" cy="5334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0" y="64770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25C8B"/>
                </a:solidFill>
              </a:defRPr>
            </a:lvl1pPr>
          </a:lstStyle>
          <a:p>
            <a:fld id="{3E833AF8-68F6-8440-A4A2-FD5430CA7BDC}" type="datetime1">
              <a:rPr lang="sl-SI"/>
              <a:pPr/>
              <a:t>9. 12. 2025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4770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25C8B"/>
                </a:solidFill>
              </a:defRPr>
            </a:lvl1pPr>
          </a:lstStyle>
          <a:p>
            <a:fld id="{603FB68F-CE4F-6844-9426-38812AE349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/>
  <p:txStyles>
    <p:titleStyle>
      <a:lvl1pPr algn="ctr" defTabSz="457200" rtl="0" eaLnBrk="1" latinLnBrk="0" hangingPunct="1">
        <a:spcBef>
          <a:spcPct val="0"/>
        </a:spcBef>
        <a:buNone/>
        <a:defRPr sz="4400" b="1" i="0" kern="1200">
          <a:solidFill>
            <a:srgbClr val="225C8B"/>
          </a:solidFill>
          <a:latin typeface="Arial Bold"/>
          <a:ea typeface="+mj-ea"/>
          <a:cs typeface="Arial Bold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b="0" i="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b="0" i="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b="0" i="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b="0" i="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b="0" i="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gg.uni-lj.si/mednarodne-izmenjave/erasmus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gg.uni-lj.si/mednarodne-izmenjave/erasmus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gg.uni-lj.si/mednarodne-izmenjave/erasmus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gg.uni-lj.si/mednarodne-izmenjave/partnerji/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gg.uni-lj.si/skupni-magistrski-studij-vodarstva-in-okoljskega-inzenirstva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international@fgg.uni-lj.si" TargetMode="External"/><Relationship Id="rId4" Type="http://schemas.openxmlformats.org/officeDocument/2006/relationships/hyperlink" Target="mailto:romana.hudin@fgg.uni-lj.si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gg.uni-lj.si/dvojna-diploma-magistrski-studij-vodarstva-in-okoljskega-inzenirstva-ul-fgg-inenvironmental-engineering-na-unical-italija/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international@fgg.uni-lj.si" TargetMode="External"/><Relationship Id="rId4" Type="http://schemas.openxmlformats.org/officeDocument/2006/relationships/hyperlink" Target="mailto:romana.hudin@fgg.uni-lj.si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gg.uni-lj.si/mednarodne-izmenjave/erasmus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internationa@fgg.uni-lj.si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gg.uni-lj.si/mednarodne-izmenjave/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gg.uni-lj.si/wp-content/uploads/2021/10/3-Navodila-za-mednarodne-izmenjave2021-1.pdf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gg.uni-lj.si/wp-content/uploads/2017/12/erasmus_vodic_fgg_2017.pdf/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gg.uni-lj.si/mednarodne-izmenjave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gg.uni-lj.si/mednarodne-izmenjave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emf"/><Relationship Id="rId5" Type="http://schemas.openxmlformats.org/officeDocument/2006/relationships/hyperlink" Target="mailto:matjaz.dolsek@fgg.uni-lj.si" TargetMode="External"/><Relationship Id="rId4" Type="http://schemas.openxmlformats.org/officeDocument/2006/relationships/hyperlink" Target="mailto:romana.hudin@fgg.uni-lj.si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mepius.si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-lj.si/mednarodno_sodelovanje_in_izmenjave/erasmus_plus_mobilnost_studentov_za_studij/podporna_dokumentacija/prijavna_dokumentacija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gg.uni-lj.si/mednarodne-izmenjave/erasmus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gg.uni-lj.si/mednarodne-izmenjave/partnerj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ctrTitle"/>
          </p:nvPr>
        </p:nvSpPr>
        <p:spPr>
          <a:xfrm>
            <a:off x="611560" y="2275657"/>
            <a:ext cx="7772400" cy="1470025"/>
          </a:xfrm>
        </p:spPr>
        <p:txBody>
          <a:bodyPr>
            <a:normAutofit/>
          </a:bodyPr>
          <a:lstStyle/>
          <a:p>
            <a:r>
              <a:rPr lang="sl-SI" altLang="sl-SI" sz="4000" i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Times New Roman" pitchFamily="18" charset="0"/>
              </a:rPr>
              <a:t>Razpisi mednarodnih izmenjav za študente</a:t>
            </a:r>
            <a:endParaRPr lang="en-US" altLang="sl-SI" sz="4000" i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>
          <a:xfrm>
            <a:off x="1371600" y="3600450"/>
            <a:ext cx="6400800" cy="2924894"/>
          </a:xfrm>
        </p:spPr>
        <p:txBody>
          <a:bodyPr>
            <a:normAutofit/>
          </a:bodyPr>
          <a:lstStyle/>
          <a:p>
            <a:pPr eaLnBrk="0" hangingPunct="0">
              <a:defRPr/>
            </a:pPr>
            <a:endParaRPr lang="sl-SI" sz="2000" b="1" i="1" dirty="0"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  <a:p>
            <a:pPr eaLnBrk="0" hangingPunct="0">
              <a:defRPr/>
            </a:pPr>
            <a:r>
              <a:rPr lang="sl-SI" sz="20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Romana Hudin</a:t>
            </a:r>
          </a:p>
          <a:p>
            <a:pPr eaLnBrk="0" hangingPunct="0">
              <a:defRPr/>
            </a:pPr>
            <a:r>
              <a:rPr lang="sl-SI" sz="20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vodja službe za mednarodno in raziskovalno dejavnost</a:t>
            </a:r>
          </a:p>
          <a:p>
            <a:pPr eaLnBrk="0" hangingPunct="0">
              <a:defRPr/>
            </a:pPr>
            <a:r>
              <a:rPr lang="sl-SI" sz="20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na Fakulteti za gradbeništvo in geodezijo UL</a:t>
            </a:r>
          </a:p>
          <a:p>
            <a:pPr eaLnBrk="0" hangingPunct="0">
              <a:defRPr/>
            </a:pPr>
            <a:endParaRPr lang="sl-SI" sz="2000" b="1" i="1" dirty="0"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  <a:p>
            <a:pPr eaLnBrk="0" hangingPunct="0">
              <a:defRPr/>
            </a:pPr>
            <a:r>
              <a:rPr lang="sl-SI" altLang="sl-SI" sz="20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9. december 2025</a:t>
            </a:r>
            <a:endParaRPr lang="sl-SI" altLang="sl-SI" sz="2000" b="1" i="1" noProof="1"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  <a:p>
            <a:pPr eaLnBrk="0" hangingPunct="0">
              <a:defRPr/>
            </a:pPr>
            <a:endParaRPr lang="sl-SI" sz="2000" b="1" i="1" dirty="0"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  <a:p>
            <a:pPr eaLnBrk="0" hangingPunct="0">
              <a:defRPr/>
            </a:pPr>
            <a:endParaRPr lang="sl-SI" sz="2000" b="1" i="1" dirty="0"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  <a:p>
            <a:endParaRPr lang="en-US" sz="2000" dirty="0">
              <a:latin typeface="+mj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D18BD31-9019-4039-9C69-C5F012BBD6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3728" y="164241"/>
            <a:ext cx="5061958" cy="190445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552" y="414338"/>
            <a:ext cx="8281293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sl-SI" altLang="sl-SI" b="1" dirty="0">
                <a:latin typeface="+mj-lt"/>
              </a:rPr>
              <a:t>RAZPISNI POGOJI</a:t>
            </a:r>
            <a:endParaRPr lang="sl-SI" altLang="sl-SI" b="1" noProof="1">
              <a:latin typeface="+mj-lt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552" y="1124744"/>
            <a:ext cx="7777162" cy="45815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 eaLnBrk="1" hangingPunct="1">
              <a:spcBef>
                <a:spcPct val="50000"/>
              </a:spcBef>
            </a:pPr>
            <a:r>
              <a:rPr lang="sl-SI" altLang="sl-SI" dirty="0">
                <a:latin typeface="+mj-lt"/>
              </a:rPr>
              <a:t>o</a:t>
            </a:r>
            <a:r>
              <a:rPr lang="sl-SI" altLang="sl-SI" sz="2800" dirty="0">
                <a:latin typeface="+mj-lt"/>
              </a:rPr>
              <a:t>bvezen status študenta ves čas izmenjave (redni ali ponovni vpis, dodatno leto)</a:t>
            </a:r>
          </a:p>
          <a:p>
            <a:pPr eaLnBrk="1" hangingPunct="1">
              <a:spcBef>
                <a:spcPct val="50000"/>
              </a:spcBef>
            </a:pPr>
            <a:r>
              <a:rPr lang="sl-SI" altLang="sl-SI" dirty="0">
                <a:latin typeface="+mj-lt"/>
              </a:rPr>
              <a:t>študent nima neporavnanih finančnih obveznosti do UL iz naslove programa Erasmus+</a:t>
            </a:r>
          </a:p>
          <a:p>
            <a:pPr eaLnBrk="1" hangingPunct="1">
              <a:spcBef>
                <a:spcPct val="50000"/>
              </a:spcBef>
            </a:pPr>
            <a:r>
              <a:rPr lang="sl-SI" altLang="sl-SI" sz="2800" dirty="0">
                <a:latin typeface="+mj-lt"/>
              </a:rPr>
              <a:t>študent ni bil sankcioniran v disciplinskem postopku na aktualni stopnji študija</a:t>
            </a:r>
          </a:p>
          <a:p>
            <a:pPr eaLnBrk="1" hangingPunct="1">
              <a:spcBef>
                <a:spcPct val="50000"/>
              </a:spcBef>
            </a:pPr>
            <a:r>
              <a:rPr lang="sl-SI" altLang="sl-SI" sz="2800" dirty="0">
                <a:latin typeface="+mj-lt"/>
              </a:rPr>
              <a:t>trajanje posamezne izmenjave od 2 do 12 mesecev</a:t>
            </a:r>
          </a:p>
          <a:p>
            <a:pPr eaLnBrk="1" hangingPunct="1">
              <a:spcBef>
                <a:spcPct val="50000"/>
              </a:spcBef>
            </a:pPr>
            <a:r>
              <a:rPr lang="sl-SI" altLang="sl-SI" sz="2800" dirty="0">
                <a:latin typeface="+mj-lt"/>
              </a:rPr>
              <a:t>izmenjava možna večkrat v času študija, vendar skupna doba znaša največ 12  mesecev za študij in prakso za vsako stopnjo študija</a:t>
            </a:r>
          </a:p>
          <a:p>
            <a:pPr eaLnBrk="1" hangingPunct="1">
              <a:spcBef>
                <a:spcPct val="50000"/>
              </a:spcBef>
            </a:pPr>
            <a:r>
              <a:rPr lang="sl-SI" altLang="sl-SI" dirty="0">
                <a:latin typeface="+mj-lt"/>
              </a:rPr>
              <a:t>v istem študijskem letu možna izvedba izmenjave </a:t>
            </a:r>
            <a:r>
              <a:rPr lang="sl-SI" altLang="sl-SI" b="1" dirty="0">
                <a:latin typeface="+mj-lt"/>
              </a:rPr>
              <a:t>za prakso in študij</a:t>
            </a:r>
            <a:endParaRPr lang="sl-SI" altLang="sl-SI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89362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63069" y="269776"/>
            <a:ext cx="8569325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sl-SI" altLang="sl-SI" b="1" dirty="0">
                <a:latin typeface="+mj-lt"/>
              </a:rPr>
              <a:t>POSTOPEK PRIJAVE</a:t>
            </a:r>
            <a:endParaRPr lang="sl-SI" altLang="sl-SI" b="1" noProof="1">
              <a:latin typeface="+mj-lt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536" y="980728"/>
            <a:ext cx="8280920" cy="48965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62500" lnSpcReduction="20000"/>
          </a:bodyPr>
          <a:lstStyle/>
          <a:p>
            <a:pPr eaLnBrk="1" hangingPunct="1">
              <a:spcBef>
                <a:spcPct val="50000"/>
              </a:spcBef>
            </a:pPr>
            <a:r>
              <a:rPr lang="sl-SI" altLang="sl-SI" dirty="0">
                <a:latin typeface="+mj-lt"/>
              </a:rPr>
              <a:t>prijava na razpis preko spletnega referata (največ 3 želje)</a:t>
            </a:r>
          </a:p>
          <a:p>
            <a:pPr eaLnBrk="1" hangingPunct="1">
              <a:spcBef>
                <a:spcPct val="50000"/>
              </a:spcBef>
            </a:pPr>
            <a:endParaRPr lang="sl-SI" altLang="sl-SI" dirty="0"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endParaRPr lang="sl-SI" altLang="sl-SI" dirty="0"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endParaRPr lang="sl-SI" altLang="sl-SI" dirty="0"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endParaRPr lang="sl-SI" altLang="sl-SI" dirty="0"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endParaRPr lang="sl-SI" altLang="sl-SI" dirty="0"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endParaRPr lang="sl-SI" altLang="sl-SI" dirty="0"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endParaRPr lang="sl-SI" altLang="sl-SI" dirty="0"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endParaRPr lang="sl-SI" altLang="sl-SI" dirty="0"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endParaRPr lang="sl-SI" altLang="sl-SI" dirty="0"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endParaRPr lang="sl-SI" altLang="sl-SI" dirty="0"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r>
              <a:rPr lang="sl-SI" altLang="sl-SI" dirty="0">
                <a:latin typeface="+mj-lt"/>
              </a:rPr>
              <a:t>obvezni prilogi </a:t>
            </a:r>
            <a:r>
              <a:rPr lang="sl-SI" altLang="sl-SI" b="1" dirty="0">
                <a:latin typeface="+mj-lt"/>
              </a:rPr>
              <a:t>potrdilo o opravljenih obveznostih </a:t>
            </a:r>
            <a:r>
              <a:rPr lang="sl-SI" altLang="sl-SI" dirty="0">
                <a:latin typeface="+mj-lt"/>
              </a:rPr>
              <a:t>in </a:t>
            </a:r>
            <a:r>
              <a:rPr lang="sl-SI" altLang="sl-SI" b="1" dirty="0">
                <a:latin typeface="+mj-lt"/>
              </a:rPr>
              <a:t>motivacijsko pismo</a:t>
            </a:r>
            <a:r>
              <a:rPr lang="sl-SI" altLang="sl-SI" dirty="0">
                <a:latin typeface="+mj-lt"/>
              </a:rPr>
              <a:t> (v angleščini, opis namena izmenjave)</a:t>
            </a:r>
          </a:p>
          <a:p>
            <a:pPr eaLnBrk="1" hangingPunct="1">
              <a:spcBef>
                <a:spcPct val="50000"/>
              </a:spcBef>
            </a:pPr>
            <a:r>
              <a:rPr lang="sl-SI" altLang="sl-SI" dirty="0">
                <a:latin typeface="+mj-lt"/>
              </a:rPr>
              <a:t>ostale priloge neobvezne, lahko pa prinesejo dodatne točke pri vrednotenju prijave</a:t>
            </a:r>
          </a:p>
          <a:p>
            <a:pPr eaLnBrk="1" hangingPunct="1">
              <a:spcBef>
                <a:spcPct val="50000"/>
              </a:spcBef>
            </a:pPr>
            <a:endParaRPr lang="sl-SI" altLang="sl-SI" dirty="0">
              <a:latin typeface="+mj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731BE5-FAB8-405D-B91A-1E741F8D4D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5656" y="1268760"/>
            <a:ext cx="6264914" cy="3704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042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Ograda vsebine 2"/>
          <p:cNvSpPr>
            <a:spLocks noGrp="1"/>
          </p:cNvSpPr>
          <p:nvPr>
            <p:ph idx="1"/>
          </p:nvPr>
        </p:nvSpPr>
        <p:spPr bwMode="auto">
          <a:xfrm>
            <a:off x="539552" y="1196752"/>
            <a:ext cx="8119202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7500" lnSpcReduction="20000"/>
          </a:bodyPr>
          <a:lstStyle/>
          <a:p>
            <a:pPr marL="0" indent="0">
              <a:spcBef>
                <a:spcPct val="50000"/>
              </a:spcBef>
              <a:buNone/>
            </a:pPr>
            <a:r>
              <a:rPr lang="sl-SI" altLang="sl-SI" dirty="0">
                <a:latin typeface="+mj-lt"/>
              </a:rPr>
              <a:t>V primeru večjega števila prijav od razpoložljivih mest: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sl-SI" altLang="sl-SI" dirty="0">
                <a:latin typeface="+mj-lt"/>
              </a:rPr>
              <a:t>prednost kandidati z boljšim učnim uspehom (6 do 10 točk)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sl-SI" altLang="sl-SI" dirty="0">
                <a:latin typeface="+mj-lt"/>
              </a:rPr>
              <a:t>motivacijsko pismo (0 do 10 točk)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sl-SI" altLang="sl-SI" dirty="0">
                <a:latin typeface="+mj-lt"/>
              </a:rPr>
              <a:t>prednost študij pred diplomo (2 točki)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sl-SI" altLang="sl-SI" dirty="0">
                <a:latin typeface="+mj-lt"/>
              </a:rPr>
              <a:t>prednost višji letnik (do 2 točki)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sl-SI" altLang="sl-SI" dirty="0">
                <a:latin typeface="+mj-lt"/>
              </a:rPr>
              <a:t>prednost kandidati, ki še niso bili na izmenjavi oz. je še niso odpovedali (2 točki)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sl-SI" altLang="sl-SI" dirty="0">
                <a:latin typeface="+mj-lt"/>
              </a:rPr>
              <a:t>prednost poznavanje jezika izvajanja pedagoškega procesa (1 točka)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sl-SI" altLang="sl-SI" dirty="0">
                <a:latin typeface="+mj-lt"/>
              </a:rPr>
              <a:t>morebitne </a:t>
            </a:r>
            <a:r>
              <a:rPr lang="sl-SI" altLang="sl-SI" dirty="0" err="1">
                <a:latin typeface="+mj-lt"/>
              </a:rPr>
              <a:t>obštudijske</a:t>
            </a:r>
            <a:r>
              <a:rPr lang="sl-SI" altLang="sl-SI" dirty="0">
                <a:latin typeface="+mj-lt"/>
              </a:rPr>
              <a:t> dejavnosti in drugi dosežki na področju študija (do 2 točki)</a:t>
            </a:r>
          </a:p>
          <a:p>
            <a:endParaRPr lang="sl-SI" altLang="sl-SI" dirty="0">
              <a:latin typeface="+mj-lt"/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536" y="548680"/>
            <a:ext cx="8569325" cy="7920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sl-SI" altLang="sl-SI" sz="4000" b="1" dirty="0">
                <a:latin typeface="+mj-lt"/>
              </a:rPr>
              <a:t>ODLOČANJE O SPREJEMU</a:t>
            </a:r>
            <a:br>
              <a:rPr lang="sl-SI" altLang="sl-SI" sz="4000" b="1" dirty="0">
                <a:latin typeface="+mj-lt"/>
              </a:rPr>
            </a:br>
            <a:br>
              <a:rPr lang="sl-SI" altLang="sl-SI" sz="4000" b="1" dirty="0">
                <a:latin typeface="+mj-lt"/>
              </a:rPr>
            </a:br>
            <a:br>
              <a:rPr lang="sl-SI" altLang="sl-SI" sz="4000" b="1" dirty="0">
                <a:latin typeface="+mj-lt"/>
              </a:rPr>
            </a:br>
            <a:endParaRPr lang="sl-SI" altLang="sl-SI" sz="4000" b="1" noProof="1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63834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528" y="620688"/>
            <a:ext cx="8569325" cy="86409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sl-SI" altLang="sl-SI" b="1" dirty="0">
                <a:latin typeface="+mj-lt"/>
              </a:rPr>
              <a:t>Po odobreni prijavi</a:t>
            </a:r>
            <a:endParaRPr lang="sl-SI" altLang="sl-SI" b="1" noProof="1">
              <a:latin typeface="+mj-lt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6785" y="1269206"/>
            <a:ext cx="85693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spcBef>
                <a:spcPct val="50000"/>
              </a:spcBef>
            </a:pPr>
            <a:r>
              <a:rPr lang="sl-SI" altLang="sl-SI" dirty="0">
                <a:latin typeface="+mj-lt"/>
              </a:rPr>
              <a:t>odobrene prijave Mednarodna pisarna UL FGG posreduje na UL za nadaljnje postopke (štipendija, dodatni razpisi, …)</a:t>
            </a:r>
          </a:p>
          <a:p>
            <a:pPr eaLnBrk="1" hangingPunct="1">
              <a:spcBef>
                <a:spcPct val="50000"/>
              </a:spcBef>
            </a:pPr>
            <a:r>
              <a:rPr lang="sl-SI" altLang="sl-SI" dirty="0">
                <a:latin typeface="+mj-lt"/>
              </a:rPr>
              <a:t>UL pošlje povezavo za izpolnitev spletne prijave; vključuje dokumentacijo za pridobitev štipendije pred izmenjavo in po zaključku izmenjave</a:t>
            </a:r>
          </a:p>
          <a:p>
            <a:pPr>
              <a:spcBef>
                <a:spcPct val="50000"/>
              </a:spcBef>
            </a:pPr>
            <a:r>
              <a:rPr lang="sl-SI" altLang="sl-SI" dirty="0">
                <a:latin typeface="+mn-lt"/>
              </a:rPr>
              <a:t>Priporočamo spletno preverjanje jezika (UL pošlje povezavo na jezikovni test)</a:t>
            </a:r>
          </a:p>
          <a:p>
            <a:pPr eaLnBrk="1" hangingPunct="1">
              <a:spcBef>
                <a:spcPct val="50000"/>
              </a:spcBef>
            </a:pPr>
            <a:endParaRPr lang="sl-SI" altLang="sl-S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73793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29486" y="548680"/>
            <a:ext cx="8569325" cy="72008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sl-SI" altLang="sl-SI" b="1" dirty="0">
                <a:latin typeface="+mj-lt"/>
              </a:rPr>
              <a:t>Po odobreni prijavi</a:t>
            </a:r>
            <a:endParaRPr lang="sl-SI" altLang="sl-SI" b="1" noProof="1">
              <a:latin typeface="+mj-lt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9486" y="1303435"/>
            <a:ext cx="8208962" cy="44406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spcBef>
                <a:spcPct val="50000"/>
              </a:spcBef>
            </a:pPr>
            <a:r>
              <a:rPr lang="sl-SI" altLang="sl-SI" dirty="0">
                <a:latin typeface="+mj-lt"/>
              </a:rPr>
              <a:t>odobrene študente Mednarodna pisarna UL FGG nominira na tuje univerze</a:t>
            </a:r>
          </a:p>
          <a:p>
            <a:pPr>
              <a:spcBef>
                <a:spcPct val="50000"/>
              </a:spcBef>
            </a:pPr>
            <a:r>
              <a:rPr lang="sl-SI" altLang="sl-SI" dirty="0">
                <a:latin typeface="+mj-lt"/>
              </a:rPr>
              <a:t>univerza gostiteljica kontaktira nominirane študente, posreduje povezavo za spletno prijavo, izpolnitev študijskega sporazuma, namestitev, praktične informacije, …</a:t>
            </a:r>
          </a:p>
          <a:p>
            <a:pPr>
              <a:spcBef>
                <a:spcPct val="50000"/>
              </a:spcBef>
            </a:pPr>
            <a:r>
              <a:rPr lang="sl-SI" altLang="sl-SI" dirty="0">
                <a:latin typeface="+mj-lt"/>
              </a:rPr>
              <a:t>celotno dokumentacijo za UL je zaradi izplačila akontacije štipendije potrebno pripraviti vsaj 10 dni pred odhodom</a:t>
            </a:r>
          </a:p>
        </p:txBody>
      </p:sp>
    </p:spTree>
    <p:extLst>
      <p:ext uri="{BB962C8B-B14F-4D97-AF65-F5344CB8AC3E}">
        <p14:creationId xmlns:p14="http://schemas.microsoft.com/office/powerpoint/2010/main" val="12716270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528" y="260648"/>
            <a:ext cx="8569325" cy="64807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sl-SI" altLang="sl-SI" b="1" dirty="0">
                <a:latin typeface="+mj-lt"/>
              </a:rPr>
              <a:t>Individualni študijski načrt</a:t>
            </a:r>
            <a:endParaRPr lang="sl-SI" altLang="sl-SI" b="1" noProof="1">
              <a:latin typeface="+mj-lt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528" y="940097"/>
            <a:ext cx="85693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ct val="50000"/>
              </a:spcBef>
              <a:buNone/>
            </a:pPr>
            <a:r>
              <a:rPr lang="sl-SI" altLang="sl-SI" sz="2000" dirty="0">
                <a:latin typeface="+mj-lt"/>
              </a:rPr>
              <a:t>Obrazec je na voljo na spletnih straneh UL FGG: </a:t>
            </a:r>
            <a:r>
              <a:rPr lang="sl-SI" altLang="sl-SI" sz="2000" dirty="0">
                <a:latin typeface="+mj-lt"/>
                <a:hlinkClick r:id="rId3"/>
              </a:rPr>
              <a:t>https://www.fgg.uni-lj.si/mednarodne-izmenjave/erasmus/</a:t>
            </a:r>
            <a:r>
              <a:rPr lang="sl-SI" altLang="sl-SI" sz="2000" dirty="0">
                <a:latin typeface="+mj-lt"/>
              </a:rPr>
              <a:t> </a:t>
            </a:r>
            <a:r>
              <a:rPr lang="sl-SI" altLang="sl-SI" sz="2000" b="1" dirty="0">
                <a:latin typeface="+mj-lt"/>
              </a:rPr>
              <a:t>(Priloga 1 – Individualni študijski načrt)</a:t>
            </a:r>
          </a:p>
          <a:p>
            <a:pPr>
              <a:spcBef>
                <a:spcPct val="50000"/>
              </a:spcBef>
            </a:pPr>
            <a:endParaRPr lang="sl-SI" altLang="sl-SI" dirty="0">
              <a:latin typeface="+mj-lt"/>
            </a:endParaRP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EE6525DC-5218-496E-A178-489915243C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44" y="1772816"/>
            <a:ext cx="6480720" cy="4279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6138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528" y="265212"/>
            <a:ext cx="8569325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sl-SI" altLang="sl-SI" b="1" dirty="0">
                <a:latin typeface="+mj-lt"/>
              </a:rPr>
              <a:t>Individualni študijski načrt</a:t>
            </a:r>
            <a:endParaRPr lang="sl-SI" altLang="sl-SI" b="1" noProof="1">
              <a:latin typeface="+mj-lt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528" y="1124744"/>
            <a:ext cx="8569325" cy="480913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ct val="50000"/>
              </a:spcBef>
            </a:pPr>
            <a:r>
              <a:rPr lang="sl-SI" altLang="sl-SI" sz="2000" dirty="0">
                <a:latin typeface="+mn-lt"/>
              </a:rPr>
              <a:t>Individualni študijski načrt je podlaga za podpis študijskega sporazuma (</a:t>
            </a:r>
            <a:r>
              <a:rPr lang="sl-SI" altLang="sl-SI" sz="2000" b="1" dirty="0" err="1">
                <a:latin typeface="+mn-lt"/>
              </a:rPr>
              <a:t>Learning</a:t>
            </a:r>
            <a:r>
              <a:rPr lang="sl-SI" altLang="sl-SI" sz="2000" b="1" dirty="0">
                <a:latin typeface="+mn-lt"/>
              </a:rPr>
              <a:t> </a:t>
            </a:r>
            <a:r>
              <a:rPr lang="sl-SI" altLang="sl-SI" sz="2000" b="1" dirty="0" err="1">
                <a:latin typeface="+mn-lt"/>
              </a:rPr>
              <a:t>Agreement</a:t>
            </a:r>
            <a:r>
              <a:rPr lang="sl-SI" altLang="sl-SI" sz="2000" dirty="0">
                <a:latin typeface="+mn-lt"/>
              </a:rPr>
              <a:t>); </a:t>
            </a:r>
          </a:p>
          <a:p>
            <a:pPr>
              <a:spcBef>
                <a:spcPct val="50000"/>
              </a:spcBef>
            </a:pPr>
            <a:r>
              <a:rPr lang="sl-SI" altLang="sl-SI" sz="2000" dirty="0">
                <a:latin typeface="+mn-lt"/>
              </a:rPr>
              <a:t>vpišejo se predmeti, ki jih nadomestite s predmeti v tujini</a:t>
            </a:r>
          </a:p>
          <a:p>
            <a:pPr>
              <a:spcBef>
                <a:spcPct val="50000"/>
              </a:spcBef>
            </a:pPr>
            <a:r>
              <a:rPr lang="sl-SI" altLang="sl-SI" sz="2000" dirty="0">
                <a:latin typeface="+mn-lt"/>
              </a:rPr>
              <a:t>v primeru študija za zaključno nalogo se v seznam predmetov vpiše npr. "</a:t>
            </a:r>
            <a:r>
              <a:rPr lang="sl-SI" altLang="sl-SI" sz="2000" dirty="0" err="1">
                <a:latin typeface="+mn-lt"/>
              </a:rPr>
              <a:t>research</a:t>
            </a:r>
            <a:r>
              <a:rPr lang="sl-SI" altLang="sl-SI" sz="2000" dirty="0">
                <a:latin typeface="+mn-lt"/>
              </a:rPr>
              <a:t> for </a:t>
            </a:r>
            <a:r>
              <a:rPr lang="sl-SI" altLang="sl-SI" sz="2000" dirty="0" err="1">
                <a:latin typeface="+mn-lt"/>
              </a:rPr>
              <a:t>final</a:t>
            </a:r>
            <a:r>
              <a:rPr lang="sl-SI" altLang="sl-SI" sz="2000" dirty="0">
                <a:latin typeface="+mn-lt"/>
              </a:rPr>
              <a:t> </a:t>
            </a:r>
            <a:r>
              <a:rPr lang="sl-SI" altLang="sl-SI" sz="2000" dirty="0" err="1">
                <a:latin typeface="+mn-lt"/>
              </a:rPr>
              <a:t>thesis</a:t>
            </a:r>
            <a:r>
              <a:rPr lang="sl-SI" altLang="sl-SI" sz="2000" dirty="0">
                <a:latin typeface="+mn-lt"/>
              </a:rPr>
              <a:t>"</a:t>
            </a:r>
          </a:p>
          <a:p>
            <a:pPr>
              <a:spcBef>
                <a:spcPct val="50000"/>
              </a:spcBef>
            </a:pPr>
            <a:r>
              <a:rPr lang="sl-SI" altLang="sl-SI" sz="2000" dirty="0">
                <a:latin typeface="+mn-lt"/>
              </a:rPr>
              <a:t>Individualni študijski načrt pošljemo v presojo nosilcem predmetov na UL FGG in ga potrdi oddelčni Študijski odbor</a:t>
            </a:r>
          </a:p>
          <a:p>
            <a:pPr>
              <a:spcBef>
                <a:spcPct val="50000"/>
              </a:spcBef>
            </a:pPr>
            <a:r>
              <a:rPr lang="sl-SI" altLang="sl-SI" sz="2000" dirty="0">
                <a:latin typeface="+mn-lt"/>
              </a:rPr>
              <a:t>opravljate lahko redne, izbirne predmete in tudi druge izpite (npr. jezik)</a:t>
            </a:r>
          </a:p>
          <a:p>
            <a:pPr eaLnBrk="1" hangingPunct="1">
              <a:spcBef>
                <a:spcPct val="50000"/>
              </a:spcBef>
            </a:pPr>
            <a:r>
              <a:rPr lang="sl-SI" altLang="sl-SI" sz="2000" dirty="0">
                <a:latin typeface="+mn-lt"/>
              </a:rPr>
              <a:t>priznani izpiti enakovredni slovenskim</a:t>
            </a:r>
          </a:p>
          <a:p>
            <a:pPr eaLnBrk="1" hangingPunct="1">
              <a:spcBef>
                <a:spcPct val="50000"/>
              </a:spcBef>
            </a:pPr>
            <a:r>
              <a:rPr lang="sl-SI" altLang="sl-SI" sz="2000" dirty="0">
                <a:latin typeface="+mn-lt"/>
              </a:rPr>
              <a:t>opravljena izmenjava se vpiše v prilogo k diplomi</a:t>
            </a:r>
          </a:p>
        </p:txBody>
      </p:sp>
    </p:spTree>
    <p:extLst>
      <p:ext uri="{BB962C8B-B14F-4D97-AF65-F5344CB8AC3E}">
        <p14:creationId xmlns:p14="http://schemas.microsoft.com/office/powerpoint/2010/main" val="4015921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528" y="620688"/>
            <a:ext cx="8569325" cy="86409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sl-SI" altLang="sl-SI" b="1" dirty="0">
                <a:latin typeface="+mj-lt"/>
              </a:rPr>
              <a:t>Obveznosti študenta na izmenjavi – opravljanje izpitov</a:t>
            </a:r>
            <a:endParaRPr lang="sl-SI" altLang="sl-SI" b="1" noProof="1">
              <a:latin typeface="+mj-lt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8958" y="1917725"/>
            <a:ext cx="8569325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spcBef>
                <a:spcPct val="50000"/>
              </a:spcBef>
            </a:pPr>
            <a:r>
              <a:rPr lang="sl-SI" altLang="sl-SI" sz="2400" dirty="0">
                <a:latin typeface="+mj-lt"/>
              </a:rPr>
              <a:t>20 ECTS na semester (40 ECTS za celo leto), pridobljeni v tujini in priznani na UL FGG</a:t>
            </a:r>
          </a:p>
          <a:p>
            <a:pPr eaLnBrk="1" hangingPunct="1">
              <a:spcBef>
                <a:spcPct val="50000"/>
              </a:spcBef>
            </a:pPr>
            <a:r>
              <a:rPr lang="sl-SI" altLang="sl-SI" sz="2400" dirty="0">
                <a:latin typeface="+mj-lt"/>
              </a:rPr>
              <a:t>priporočamo, da opravite celotno število 30 ECTS na semester</a:t>
            </a:r>
          </a:p>
          <a:p>
            <a:pPr eaLnBrk="1" hangingPunct="1">
              <a:spcBef>
                <a:spcPct val="50000"/>
              </a:spcBef>
            </a:pPr>
            <a:r>
              <a:rPr lang="sl-SI" altLang="sl-SI" sz="2400" dirty="0">
                <a:latin typeface="+mj-lt"/>
              </a:rPr>
              <a:t>manj kot 20 ECTS ali zaključno delo – do 3 mesece</a:t>
            </a:r>
          </a:p>
          <a:p>
            <a:pPr>
              <a:spcBef>
                <a:spcPct val="50000"/>
              </a:spcBef>
            </a:pPr>
            <a:r>
              <a:rPr lang="sl-SI" altLang="sl-SI" sz="2400" dirty="0">
                <a:latin typeface="+mj-lt"/>
              </a:rPr>
              <a:t>prekrivanje izpitov najmanj 50 % (tako po vsebini kot po KT)</a:t>
            </a:r>
          </a:p>
          <a:p>
            <a:pPr eaLnBrk="1" hangingPunct="1">
              <a:spcBef>
                <a:spcPct val="50000"/>
              </a:spcBef>
            </a:pPr>
            <a:r>
              <a:rPr lang="sl-SI" altLang="sl-SI" sz="2400" b="1" dirty="0">
                <a:latin typeface="+mj-lt"/>
              </a:rPr>
              <a:t>Izberete lahko le izpite, ki jih na UL FGG še niste poslušali</a:t>
            </a:r>
          </a:p>
          <a:p>
            <a:pPr eaLnBrk="1" hangingPunct="1">
              <a:spcBef>
                <a:spcPct val="50000"/>
              </a:spcBef>
            </a:pPr>
            <a:endParaRPr lang="sl-SI" altLang="sl-S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716138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65510" y="559303"/>
            <a:ext cx="8497317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sl-SI" altLang="sl-SI" dirty="0">
                <a:latin typeface="+mj-lt"/>
                <a:cs typeface="Arial" panose="020B0604020202020204" pitchFamily="34" charset="0"/>
              </a:rPr>
              <a:t>Obveznosti študenta na izmenjavi – </a:t>
            </a:r>
            <a:r>
              <a:rPr lang="sl-SI" altLang="sl-SI" b="1" dirty="0">
                <a:latin typeface="+mj-lt"/>
                <a:cs typeface="Arial" panose="020B0604020202020204" pitchFamily="34" charset="0"/>
              </a:rPr>
              <a:t>priprava zaključne naloge</a:t>
            </a:r>
            <a:endParaRPr lang="sl-SI" altLang="sl-SI" b="1" noProof="1">
              <a:latin typeface="+mj-lt"/>
              <a:cs typeface="Arial" panose="020B0604020202020204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5510" y="1700808"/>
            <a:ext cx="8497317" cy="43195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spcBef>
                <a:spcPct val="50000"/>
              </a:spcBef>
            </a:pPr>
            <a:r>
              <a:rPr lang="sl-SI" altLang="sl-SI" dirty="0">
                <a:latin typeface="+mj-lt"/>
              </a:rPr>
              <a:t>formalni mentor na UL FGG</a:t>
            </a:r>
          </a:p>
          <a:p>
            <a:pPr eaLnBrk="1" hangingPunct="1">
              <a:spcBef>
                <a:spcPct val="50000"/>
              </a:spcBef>
            </a:pPr>
            <a:r>
              <a:rPr lang="sl-SI" altLang="sl-SI" dirty="0">
                <a:latin typeface="+mj-lt"/>
              </a:rPr>
              <a:t>dodatni </a:t>
            </a:r>
            <a:r>
              <a:rPr lang="sl-SI" altLang="sl-SI" dirty="0" err="1">
                <a:latin typeface="+mj-lt"/>
              </a:rPr>
              <a:t>somentor</a:t>
            </a:r>
            <a:r>
              <a:rPr lang="sl-SI" altLang="sl-SI" dirty="0">
                <a:latin typeface="+mj-lt"/>
              </a:rPr>
              <a:t> na tuji fakulteti (po dogovoru)</a:t>
            </a:r>
          </a:p>
          <a:p>
            <a:pPr eaLnBrk="1" hangingPunct="1">
              <a:spcBef>
                <a:spcPct val="50000"/>
              </a:spcBef>
            </a:pPr>
            <a:r>
              <a:rPr lang="sl-SI" altLang="sl-SI" dirty="0">
                <a:latin typeface="+mj-lt"/>
              </a:rPr>
              <a:t>priprava naloge največ 3 mesece</a:t>
            </a:r>
          </a:p>
          <a:p>
            <a:pPr eaLnBrk="1" hangingPunct="1">
              <a:spcBef>
                <a:spcPct val="50000"/>
              </a:spcBef>
            </a:pPr>
            <a:r>
              <a:rPr lang="sl-SI" altLang="sl-SI" dirty="0">
                <a:latin typeface="+mj-lt"/>
              </a:rPr>
              <a:t>zaključek in zagovor na UL FGG</a:t>
            </a:r>
          </a:p>
          <a:p>
            <a:pPr eaLnBrk="1" hangingPunct="1">
              <a:spcBef>
                <a:spcPct val="50000"/>
              </a:spcBef>
            </a:pPr>
            <a:r>
              <a:rPr lang="sl-SI" altLang="sl-SI" b="1" dirty="0">
                <a:solidFill>
                  <a:srgbClr val="FF0000"/>
                </a:solidFill>
                <a:latin typeface="+mj-lt"/>
              </a:rPr>
              <a:t>POZOR: </a:t>
            </a:r>
            <a:r>
              <a:rPr lang="sl-SI" altLang="sl-SI" dirty="0">
                <a:latin typeface="+mj-lt"/>
              </a:rPr>
              <a:t>vse tuje univerze ne dovolijo izmenjave samo za namen zaključne naloge; priporočamo, da se predhodno pozanimate!</a:t>
            </a:r>
          </a:p>
        </p:txBody>
      </p:sp>
    </p:spTree>
    <p:extLst>
      <p:ext uri="{BB962C8B-B14F-4D97-AF65-F5344CB8AC3E}">
        <p14:creationId xmlns:p14="http://schemas.microsoft.com/office/powerpoint/2010/main" val="28983573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7544" y="548680"/>
            <a:ext cx="8425309" cy="68143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sl-SI" altLang="sl-SI" b="1" cap="all" dirty="0">
                <a:latin typeface="+mj-lt"/>
              </a:rPr>
              <a:t>Štipendija</a:t>
            </a:r>
            <a:endParaRPr lang="sl-SI" altLang="sl-SI" b="1" cap="all" noProof="1">
              <a:latin typeface="+mj-lt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7544" y="1268760"/>
            <a:ext cx="8352928" cy="482453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spcBef>
                <a:spcPct val="50000"/>
              </a:spcBef>
            </a:pPr>
            <a:r>
              <a:rPr lang="sl-SI" altLang="sl-SI" sz="2400" dirty="0">
                <a:latin typeface="+mj-lt"/>
              </a:rPr>
              <a:t>v projektnem letu 2026 bo mesečna finančna pomoč od 550 do 674 € (odvisno od države)</a:t>
            </a:r>
          </a:p>
          <a:p>
            <a:pPr>
              <a:spcBef>
                <a:spcPct val="50000"/>
              </a:spcBef>
            </a:pPr>
            <a:r>
              <a:rPr lang="sl-SI" altLang="sl-SI" sz="2400" dirty="0">
                <a:latin typeface="+mj-lt"/>
              </a:rPr>
              <a:t>dodatno možna spodbuda za študente iz okolij z manj priložnostmi (status športnika, posebne potrebe, odločba CSD itd., do 250 €/mesec) </a:t>
            </a:r>
          </a:p>
          <a:p>
            <a:pPr>
              <a:spcBef>
                <a:spcPct val="50000"/>
              </a:spcBef>
            </a:pPr>
            <a:r>
              <a:rPr lang="sl-SI" altLang="sl-SI" sz="2400" dirty="0">
                <a:latin typeface="+mj-lt"/>
              </a:rPr>
              <a:t>dodatna sredstva za študente s posebnimi potrebami (naknadni razpis UL)</a:t>
            </a:r>
          </a:p>
          <a:p>
            <a:pPr>
              <a:spcBef>
                <a:spcPct val="50000"/>
              </a:spcBef>
            </a:pPr>
            <a:r>
              <a:rPr lang="sl-SI" altLang="sl-SI" sz="2400" dirty="0">
                <a:latin typeface="+mj-lt"/>
              </a:rPr>
              <a:t>štipendija izplačana v višini 80% pred odhodom, 20% po vrnitvi in izpolnitvi vseh obveznosti</a:t>
            </a:r>
          </a:p>
        </p:txBody>
      </p:sp>
    </p:spTree>
    <p:extLst>
      <p:ext uri="{BB962C8B-B14F-4D97-AF65-F5344CB8AC3E}">
        <p14:creationId xmlns:p14="http://schemas.microsoft.com/office/powerpoint/2010/main" val="1883671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ChangeArrowheads="1"/>
          </p:cNvSpPr>
          <p:nvPr/>
        </p:nvSpPr>
        <p:spPr bwMode="auto">
          <a:xfrm>
            <a:off x="828675" y="1933575"/>
            <a:ext cx="6858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sl-SI" sz="1600" i="1"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395536" y="692696"/>
            <a:ext cx="842645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534988" indent="-534988">
              <a:lnSpc>
                <a:spcPct val="130000"/>
              </a:lnSpc>
              <a:spcBef>
                <a:spcPct val="5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</a:pPr>
            <a:r>
              <a:rPr lang="sl-SI" altLang="sl-SI" sz="3200" b="1" dirty="0">
                <a:latin typeface="+mj-lt"/>
                <a:cs typeface="Times New Roman" pitchFamily="18" charset="0"/>
              </a:rPr>
              <a:t>Aktualni razpisi za študentske izmenjave</a:t>
            </a:r>
            <a:endParaRPr lang="sl-SI" altLang="sl-SI" sz="2400" b="1" dirty="0">
              <a:latin typeface="+mj-lt"/>
              <a:cs typeface="Times New Roman" pitchFamily="18" charset="0"/>
            </a:endParaRPr>
          </a:p>
          <a:p>
            <a:pPr marL="534988" indent="-534988">
              <a:lnSpc>
                <a:spcPct val="130000"/>
              </a:lnSpc>
              <a:spcBef>
                <a:spcPct val="5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</a:pPr>
            <a:r>
              <a:rPr lang="sl-SI" altLang="sl-SI" sz="3200" b="1" dirty="0">
                <a:latin typeface="+mj-lt"/>
                <a:cs typeface="Times New Roman" pitchFamily="18" charset="0"/>
              </a:rPr>
              <a:t>Pravila za izmenjave na UL FGG</a:t>
            </a:r>
            <a:endParaRPr lang="en-GB" altLang="sl-SI" sz="3200" b="1" dirty="0">
              <a:latin typeface="+mj-lt"/>
              <a:cs typeface="Times New Roman" pitchFamily="18" charset="0"/>
            </a:endParaRPr>
          </a:p>
          <a:p>
            <a:pPr marL="534988" indent="-534988">
              <a:lnSpc>
                <a:spcPct val="130000"/>
              </a:lnSpc>
              <a:spcBef>
                <a:spcPct val="5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</a:pPr>
            <a:r>
              <a:rPr lang="sl-SI" altLang="sl-SI" sz="3200" b="1" dirty="0">
                <a:latin typeface="+mj-lt"/>
              </a:rPr>
              <a:t>Postopek za prijavo, izvedba izmenjave, obveznosti po vrnitvi</a:t>
            </a:r>
          </a:p>
          <a:p>
            <a:pPr marL="534988" indent="-534988">
              <a:lnSpc>
                <a:spcPct val="130000"/>
              </a:lnSpc>
              <a:spcBef>
                <a:spcPct val="5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</a:pPr>
            <a:r>
              <a:rPr lang="sl-SI" altLang="sl-SI" sz="3200" b="1" dirty="0">
                <a:latin typeface="+mj-lt"/>
              </a:rPr>
              <a:t>Izkušnje študentov na izmenjavi</a:t>
            </a:r>
          </a:p>
          <a:p>
            <a:pPr marL="534988" indent="-534988">
              <a:lnSpc>
                <a:spcPct val="130000"/>
              </a:lnSpc>
              <a:spcBef>
                <a:spcPct val="5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</a:pPr>
            <a:r>
              <a:rPr lang="sl-SI" altLang="sl-SI" sz="3200" b="1" dirty="0">
                <a:latin typeface="+mj-lt"/>
                <a:cs typeface="Times New Roman" pitchFamily="18" charset="0"/>
              </a:rPr>
              <a:t>Vprašanja in diskusija</a:t>
            </a:r>
            <a:endParaRPr lang="en-US" altLang="sl-SI" sz="3200" b="1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0504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MED IZMENJAVO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sl-SI" altLang="sl-SI" dirty="0"/>
              <a:t>stik z domačo fakulteto (vtisi, reševanje morebitnih težav, nasveti ostalim študentom itd.)</a:t>
            </a:r>
          </a:p>
          <a:p>
            <a:pPr>
              <a:spcBef>
                <a:spcPct val="50000"/>
              </a:spcBef>
            </a:pPr>
            <a:r>
              <a:rPr lang="sl-SI" altLang="sl-SI" dirty="0"/>
              <a:t>tečaji tujih jezikov, navezovanje stikov, spoznavanje širše okolice, kulture, …</a:t>
            </a:r>
          </a:p>
          <a:p>
            <a:pPr>
              <a:spcBef>
                <a:spcPct val="50000"/>
              </a:spcBef>
            </a:pPr>
            <a:r>
              <a:rPr lang="sl-SI" altLang="sl-SI" dirty="0"/>
              <a:t>morebitne spremembe sporazuma 	“</a:t>
            </a:r>
            <a:r>
              <a:rPr lang="sl-SI" altLang="sl-SI" dirty="0" err="1"/>
              <a:t>Learning</a:t>
            </a:r>
            <a:r>
              <a:rPr lang="sl-SI" altLang="sl-SI" dirty="0"/>
              <a:t> </a:t>
            </a:r>
            <a:r>
              <a:rPr lang="sl-SI" altLang="sl-SI" dirty="0" err="1"/>
              <a:t>Agreement</a:t>
            </a:r>
            <a:r>
              <a:rPr lang="sl-SI" altLang="sl-SI" dirty="0"/>
              <a:t>” najkasneje v 1 mesecu po začetku izmenjave</a:t>
            </a:r>
          </a:p>
          <a:p>
            <a:endParaRPr lang="sl-SI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68AC1-9499-A94D-BEB9-D8BB2CED0DE6}" type="datetime1">
              <a:rPr lang="sl-SI" smtClean="0"/>
              <a:pPr/>
              <a:t>9. 12. 2025</a:t>
            </a:fld>
            <a:endParaRPr lang="en-US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B68F-CE4F-6844-9426-38812AE3494C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8607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552" y="548680"/>
            <a:ext cx="8425309" cy="73856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sl-SI" altLang="sl-SI" b="1" dirty="0">
                <a:latin typeface="+mj-lt"/>
              </a:rPr>
              <a:t>PO IZMENJAVI</a:t>
            </a:r>
            <a:endParaRPr lang="sl-SI" altLang="sl-SI" b="1" noProof="1">
              <a:latin typeface="+mj-lt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6205" y="1606135"/>
            <a:ext cx="8352928" cy="43195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>
              <a:spcBef>
                <a:spcPct val="50000"/>
              </a:spcBef>
            </a:pPr>
            <a:r>
              <a:rPr lang="sl-SI" altLang="sl-SI" dirty="0">
                <a:latin typeface="+mj-lt"/>
              </a:rPr>
              <a:t>poročilo o izmenjavi (CMEPIUS pošlje spletno anketo)</a:t>
            </a:r>
          </a:p>
          <a:p>
            <a:pPr>
              <a:spcBef>
                <a:spcPct val="50000"/>
              </a:spcBef>
            </a:pPr>
            <a:r>
              <a:rPr lang="sl-SI" altLang="sl-SI" dirty="0">
                <a:latin typeface="+mj-lt"/>
              </a:rPr>
              <a:t>nalaganje zaključne dokumentacije na aplikacijo UL</a:t>
            </a:r>
          </a:p>
          <a:p>
            <a:pPr>
              <a:spcBef>
                <a:spcPct val="50000"/>
              </a:spcBef>
            </a:pPr>
            <a:r>
              <a:rPr lang="sl-SI" altLang="sl-SI" dirty="0">
                <a:latin typeface="+mj-lt"/>
              </a:rPr>
              <a:t>poročilo za UL FGG, obrazci na voljo na: </a:t>
            </a:r>
            <a:r>
              <a:rPr lang="sl-SI" altLang="sl-SI" dirty="0">
                <a:latin typeface="+mj-lt"/>
                <a:hlinkClick r:id="rId3"/>
              </a:rPr>
              <a:t>https://www.fgg.uni-lj.si/mednarodne-izmenjave/erasmus/</a:t>
            </a:r>
            <a:r>
              <a:rPr lang="sl-SI" altLang="sl-SI" dirty="0">
                <a:latin typeface="+mj-lt"/>
              </a:rPr>
              <a:t>) </a:t>
            </a:r>
          </a:p>
          <a:p>
            <a:pPr lvl="1">
              <a:spcBef>
                <a:spcPct val="50000"/>
              </a:spcBef>
            </a:pPr>
            <a:r>
              <a:rPr lang="sl-SI" altLang="sl-SI" b="1" dirty="0">
                <a:latin typeface="+mj-lt"/>
              </a:rPr>
              <a:t>Priloga 2 – vpis v indeks </a:t>
            </a:r>
            <a:r>
              <a:rPr lang="sl-SI" altLang="sl-SI" dirty="0">
                <a:latin typeface="+mj-lt"/>
              </a:rPr>
              <a:t>na podlagi </a:t>
            </a:r>
            <a:r>
              <a:rPr lang="sl-SI" altLang="sl-SI" dirty="0" err="1">
                <a:latin typeface="+mj-lt"/>
              </a:rPr>
              <a:t>Transcript</a:t>
            </a:r>
            <a:r>
              <a:rPr lang="sl-SI" altLang="sl-SI" dirty="0">
                <a:latin typeface="+mj-lt"/>
              </a:rPr>
              <a:t> of Record, Mednarodna pisarna pripravi potrdilo o opravljenih obveznostih (pogoj za pridobitev ostanka štipendije)</a:t>
            </a:r>
          </a:p>
          <a:p>
            <a:pPr lvl="1">
              <a:spcBef>
                <a:spcPct val="50000"/>
              </a:spcBef>
            </a:pPr>
            <a:r>
              <a:rPr lang="sl-SI" altLang="sl-SI" b="1" dirty="0">
                <a:latin typeface="+mj-lt"/>
              </a:rPr>
              <a:t>Poročilo o opravljenih študijskih obveznostih </a:t>
            </a:r>
            <a:r>
              <a:rPr lang="sl-SI" altLang="sl-SI" dirty="0">
                <a:latin typeface="+mj-lt"/>
              </a:rPr>
              <a:t>(posamezne nasvete za naslednje generacije lahko objavimo na spletu)</a:t>
            </a:r>
          </a:p>
        </p:txBody>
      </p:sp>
    </p:spTree>
    <p:extLst>
      <p:ext uri="{BB962C8B-B14F-4D97-AF65-F5344CB8AC3E}">
        <p14:creationId xmlns:p14="http://schemas.microsoft.com/office/powerpoint/2010/main" val="17550691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7544" y="404664"/>
            <a:ext cx="8497317" cy="78296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sl-SI" altLang="sl-SI" dirty="0"/>
              <a:t>Drugi aktualni razpisi: </a:t>
            </a:r>
            <a:br>
              <a:rPr lang="sl-SI" altLang="sl-SI" dirty="0"/>
            </a:br>
            <a:r>
              <a:rPr lang="sl-SI" altLang="sl-SI" dirty="0"/>
              <a:t>Razpis za štipendije izven programa Erasmus+</a:t>
            </a:r>
            <a:endParaRPr lang="sl-SI" altLang="sl-SI" b="1" noProof="1">
              <a:latin typeface="+mj-lt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9001" y="1484784"/>
            <a:ext cx="8858250" cy="43195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715963" eaLnBrk="1" hangingPunct="1">
              <a:spcBef>
                <a:spcPct val="50000"/>
              </a:spcBef>
            </a:pPr>
            <a:endParaRPr lang="sl-SI" altLang="sl-SI" sz="2000" dirty="0">
              <a:latin typeface="+mj-lt"/>
            </a:endParaRPr>
          </a:p>
          <a:p>
            <a:pPr marL="719138">
              <a:spcBef>
                <a:spcPct val="50000"/>
              </a:spcBef>
              <a:tabLst>
                <a:tab pos="719138" algn="l"/>
              </a:tabLst>
            </a:pPr>
            <a:r>
              <a:rPr lang="sl-SI" altLang="sl-SI" sz="2000" dirty="0">
                <a:latin typeface="+mj-lt"/>
              </a:rPr>
              <a:t>Razpis je objavljen na spletnih straneh UL FGG: </a:t>
            </a:r>
            <a:r>
              <a:rPr lang="sl-SI" altLang="sl-SI" sz="2000" dirty="0">
                <a:latin typeface="+mj-lt"/>
                <a:hlinkClick r:id="rId3"/>
              </a:rPr>
              <a:t>https://www.fgg.uni-lj.si/mednarodne-izmenjave/erasmus/</a:t>
            </a:r>
            <a:r>
              <a:rPr lang="sl-SI" altLang="sl-SI" sz="2000" dirty="0">
                <a:latin typeface="+mj-lt"/>
              </a:rPr>
              <a:t> za dve instituciji:</a:t>
            </a:r>
          </a:p>
          <a:p>
            <a:pPr marL="373063" indent="0">
              <a:spcBef>
                <a:spcPct val="50000"/>
              </a:spcBef>
              <a:buNone/>
            </a:pPr>
            <a:r>
              <a:rPr lang="sl-SI" altLang="sl-SI" sz="2000" b="1" dirty="0">
                <a:latin typeface="+mj-lt"/>
              </a:rPr>
              <a:t>University of Warwick, Združeno kraljestvo</a:t>
            </a:r>
          </a:p>
          <a:p>
            <a:pPr marL="715963">
              <a:spcBef>
                <a:spcPct val="50000"/>
              </a:spcBef>
            </a:pPr>
            <a:r>
              <a:rPr lang="sl-SI" altLang="sl-SI" sz="2000" dirty="0">
                <a:latin typeface="+mj-lt"/>
              </a:rPr>
              <a:t>Partnerska institucija znotraj zveze EUTOPIA: </a:t>
            </a:r>
            <a:r>
              <a:rPr lang="sl-SI" altLang="sl-SI" sz="2000" dirty="0">
                <a:latin typeface="+mj-lt"/>
                <a:hlinkClick r:id="rId4"/>
              </a:rPr>
              <a:t>https://www.fgg.uni-lj.si/mednarodne-izmenjave/partnerji/</a:t>
            </a:r>
            <a:r>
              <a:rPr lang="sl-SI" altLang="sl-SI" sz="2000" dirty="0">
                <a:latin typeface="+mj-lt"/>
              </a:rPr>
              <a:t> - EUTOPIA</a:t>
            </a:r>
          </a:p>
          <a:p>
            <a:pPr marL="715963" eaLnBrk="1" hangingPunct="1">
              <a:spcBef>
                <a:spcPct val="50000"/>
              </a:spcBef>
            </a:pPr>
            <a:r>
              <a:rPr lang="sl-SI" altLang="sl-SI" sz="2000" dirty="0">
                <a:latin typeface="+mj-lt"/>
              </a:rPr>
              <a:t>Veljajo enaka pravila kot za razpis za študij v programu Erasmus+</a:t>
            </a:r>
          </a:p>
          <a:p>
            <a:pPr marL="373063" indent="0" eaLnBrk="1" hangingPunct="1">
              <a:spcBef>
                <a:spcPct val="50000"/>
              </a:spcBef>
              <a:buNone/>
            </a:pPr>
            <a:r>
              <a:rPr lang="sl-SI" altLang="sl-SI" sz="2000" b="1" dirty="0" err="1">
                <a:latin typeface="+mj-lt"/>
              </a:rPr>
              <a:t>Zurich</a:t>
            </a:r>
            <a:r>
              <a:rPr lang="sl-SI" altLang="sl-SI" sz="2000" b="1" dirty="0">
                <a:latin typeface="+mj-lt"/>
              </a:rPr>
              <a:t> University of </a:t>
            </a:r>
            <a:r>
              <a:rPr lang="sl-SI" altLang="sl-SI" sz="2000" b="1" dirty="0" err="1">
                <a:latin typeface="+mj-lt"/>
              </a:rPr>
              <a:t>Applied</a:t>
            </a:r>
            <a:r>
              <a:rPr lang="sl-SI" altLang="sl-SI" sz="2000" b="1" dirty="0">
                <a:latin typeface="+mj-lt"/>
              </a:rPr>
              <a:t> Sciences</a:t>
            </a:r>
          </a:p>
          <a:p>
            <a:pPr marL="715963" eaLnBrk="1" hangingPunct="1">
              <a:spcBef>
                <a:spcPct val="50000"/>
              </a:spcBef>
            </a:pPr>
            <a:r>
              <a:rPr lang="sl-SI" altLang="sl-SI" sz="2000" dirty="0">
                <a:latin typeface="+mj-lt"/>
              </a:rPr>
              <a:t>Velja za študij v okviru dvojne diplome na magistrskem študijskem programu Vodarstvo in okoljsko inženirstvo</a:t>
            </a:r>
          </a:p>
        </p:txBody>
      </p:sp>
    </p:spTree>
    <p:extLst>
      <p:ext uri="{BB962C8B-B14F-4D97-AF65-F5344CB8AC3E}">
        <p14:creationId xmlns:p14="http://schemas.microsoft.com/office/powerpoint/2010/main" val="27859902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7544" y="404664"/>
            <a:ext cx="8497317" cy="78296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sl-SI" altLang="sl-SI" dirty="0"/>
              <a:t>Drugi aktualni razpisi: </a:t>
            </a:r>
            <a:br>
              <a:rPr lang="sl-SI" altLang="sl-SI" dirty="0"/>
            </a:br>
            <a:r>
              <a:rPr lang="sl-SI" altLang="sl-SI" dirty="0"/>
              <a:t>Razpis za dvojno diplomo ZHAW</a:t>
            </a:r>
            <a:endParaRPr lang="sl-SI" altLang="sl-SI" b="1" noProof="1">
              <a:latin typeface="+mj-lt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714" y="1412776"/>
            <a:ext cx="8858250" cy="43195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715963" eaLnBrk="1" hangingPunct="1">
              <a:spcBef>
                <a:spcPct val="50000"/>
              </a:spcBef>
            </a:pPr>
            <a:r>
              <a:rPr lang="sl-SI" altLang="sl-SI" sz="2000" dirty="0">
                <a:latin typeface="+mj-lt"/>
              </a:rPr>
              <a:t>Izmenjava poteka na </a:t>
            </a:r>
            <a:r>
              <a:rPr lang="sl-SI" altLang="sl-SI" sz="2000" dirty="0" err="1">
                <a:latin typeface="+mj-lt"/>
              </a:rPr>
              <a:t>Zurich</a:t>
            </a:r>
            <a:r>
              <a:rPr lang="sl-SI" altLang="sl-SI" sz="2000" dirty="0">
                <a:latin typeface="+mj-lt"/>
              </a:rPr>
              <a:t> University of </a:t>
            </a:r>
            <a:r>
              <a:rPr lang="sl-SI" altLang="sl-SI" sz="2000" dirty="0" err="1">
                <a:latin typeface="+mj-lt"/>
              </a:rPr>
              <a:t>Applied</a:t>
            </a:r>
            <a:r>
              <a:rPr lang="sl-SI" altLang="sl-SI" sz="2000" dirty="0">
                <a:latin typeface="+mj-lt"/>
              </a:rPr>
              <a:t> Sciences, Švica, študijski program Environment and Natural Resources</a:t>
            </a:r>
          </a:p>
          <a:p>
            <a:pPr marL="715963">
              <a:spcBef>
                <a:spcPct val="50000"/>
              </a:spcBef>
            </a:pPr>
            <a:r>
              <a:rPr lang="sl-SI" altLang="sl-SI" sz="2000" dirty="0">
                <a:latin typeface="+mj-lt"/>
              </a:rPr>
              <a:t>Razpis je namenjen študentom magistrskega študija Vodarstvo in okoljsko inženirstvo</a:t>
            </a:r>
          </a:p>
          <a:p>
            <a:pPr marL="715963" eaLnBrk="1" hangingPunct="1">
              <a:spcBef>
                <a:spcPct val="50000"/>
              </a:spcBef>
            </a:pPr>
            <a:r>
              <a:rPr lang="sl-SI" altLang="sl-SI" sz="2000" dirty="0">
                <a:latin typeface="+mj-lt"/>
              </a:rPr>
              <a:t>Podrobnosti o izmenjavi in prijavnico najdete na </a:t>
            </a:r>
            <a:r>
              <a:rPr lang="sl-SI" altLang="sl-SI" sz="2000" dirty="0">
                <a:latin typeface="+mj-lt"/>
                <a:hlinkClick r:id="rId3"/>
              </a:rPr>
              <a:t>spletnih straneh MA VOI</a:t>
            </a:r>
            <a:endParaRPr lang="sl-SI" altLang="sl-SI" sz="2000" dirty="0">
              <a:latin typeface="+mj-lt"/>
            </a:endParaRPr>
          </a:p>
          <a:p>
            <a:pPr marL="715963" eaLnBrk="1" hangingPunct="1">
              <a:spcBef>
                <a:spcPct val="50000"/>
              </a:spcBef>
            </a:pPr>
            <a:r>
              <a:rPr lang="sl-SI" altLang="sl-SI" sz="2000" dirty="0">
                <a:latin typeface="+mj-lt"/>
              </a:rPr>
              <a:t>Izmenjavo opravite v 2. letniku študija, 1 ali 2 semestra</a:t>
            </a:r>
          </a:p>
          <a:p>
            <a:pPr marL="715963">
              <a:spcBef>
                <a:spcPct val="50000"/>
              </a:spcBef>
            </a:pPr>
            <a:r>
              <a:rPr lang="sl-SI" altLang="sl-SI" sz="2000" dirty="0">
                <a:latin typeface="+mj-lt"/>
              </a:rPr>
              <a:t>Za pridobitev dvojne diplome morate na ZHAW opraviti vsaj 30 KT </a:t>
            </a:r>
          </a:p>
          <a:p>
            <a:pPr marL="715963" eaLnBrk="1" hangingPunct="1">
              <a:spcBef>
                <a:spcPct val="50000"/>
              </a:spcBef>
            </a:pPr>
            <a:r>
              <a:rPr lang="sl-SI" altLang="sl-SI" sz="2000" dirty="0">
                <a:latin typeface="+mj-lt"/>
              </a:rPr>
              <a:t>Prijave zbiramo na e-poštni naslov: </a:t>
            </a:r>
            <a:r>
              <a:rPr lang="sl-SI" altLang="sl-SI" sz="2000" dirty="0" err="1">
                <a:latin typeface="+mj-lt"/>
                <a:hlinkClick r:id="rId4"/>
              </a:rPr>
              <a:t>romana.hudin@fgg.uni</a:t>
            </a:r>
            <a:r>
              <a:rPr lang="sl-SI" altLang="sl-SI" sz="2000" dirty="0">
                <a:latin typeface="+mj-lt"/>
                <a:hlinkClick r:id="rId4"/>
              </a:rPr>
              <a:t>-</a:t>
            </a:r>
            <a:r>
              <a:rPr lang="sl-SI" altLang="sl-SI" sz="2000" dirty="0" err="1">
                <a:latin typeface="+mj-lt"/>
                <a:hlinkClick r:id="rId4"/>
              </a:rPr>
              <a:t>lj.si</a:t>
            </a:r>
            <a:r>
              <a:rPr lang="sl-SI" altLang="sl-SI" sz="2000" dirty="0">
                <a:latin typeface="+mj-lt"/>
              </a:rPr>
              <a:t> ali </a:t>
            </a:r>
            <a:r>
              <a:rPr lang="sl-SI" altLang="sl-SI" sz="2000" dirty="0" err="1">
                <a:latin typeface="+mj-lt"/>
                <a:hlinkClick r:id="rId5"/>
              </a:rPr>
              <a:t>international@fgg.uni</a:t>
            </a:r>
            <a:r>
              <a:rPr lang="sl-SI" altLang="sl-SI" sz="2000" dirty="0">
                <a:latin typeface="+mj-lt"/>
                <a:hlinkClick r:id="rId5"/>
              </a:rPr>
              <a:t>-</a:t>
            </a:r>
            <a:r>
              <a:rPr lang="sl-SI" altLang="sl-SI" sz="2000" dirty="0" err="1">
                <a:latin typeface="+mj-lt"/>
                <a:hlinkClick r:id="rId5"/>
              </a:rPr>
              <a:t>lj.si</a:t>
            </a:r>
            <a:r>
              <a:rPr lang="sl-SI" altLang="sl-SI" sz="2000" dirty="0">
                <a:latin typeface="+mj-lt"/>
              </a:rPr>
              <a:t>, rok: </a:t>
            </a:r>
            <a:r>
              <a:rPr lang="sl-SI" altLang="sl-SI" sz="2000" b="1" dirty="0">
                <a:latin typeface="+mj-lt"/>
              </a:rPr>
              <a:t>5. 2. 2026</a:t>
            </a:r>
          </a:p>
          <a:p>
            <a:pPr marL="715963" eaLnBrk="1" hangingPunct="1">
              <a:spcBef>
                <a:spcPct val="50000"/>
              </a:spcBef>
            </a:pPr>
            <a:r>
              <a:rPr lang="sl-SI" altLang="sl-SI" sz="2000" dirty="0">
                <a:latin typeface="+mj-lt"/>
              </a:rPr>
              <a:t>Švica nudi štipendije vsem dohodnim študentom </a:t>
            </a:r>
          </a:p>
          <a:p>
            <a:pPr marL="715963" eaLnBrk="1" hangingPunct="1">
              <a:spcBef>
                <a:spcPct val="50000"/>
              </a:spcBef>
            </a:pPr>
            <a:r>
              <a:rPr lang="sl-SI" altLang="sl-SI" sz="2000" b="1" dirty="0">
                <a:latin typeface="+mj-lt"/>
              </a:rPr>
              <a:t>Za pridobitev dodatne štipendije se istočasno prijavite na poseben razpis Erasmus+ za študij v državah izven programa Erasmus+</a:t>
            </a:r>
          </a:p>
          <a:p>
            <a:pPr marL="715963" eaLnBrk="1" hangingPunct="1">
              <a:spcBef>
                <a:spcPct val="50000"/>
              </a:spcBef>
            </a:pPr>
            <a:endParaRPr lang="sl-SI" altLang="sl-SI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307310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7544" y="404664"/>
            <a:ext cx="8497317" cy="78296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sl-SI" altLang="sl-SI" dirty="0"/>
              <a:t>Drugi aktualni razpisi: </a:t>
            </a:r>
            <a:br>
              <a:rPr lang="sl-SI" altLang="sl-SI" dirty="0"/>
            </a:br>
            <a:r>
              <a:rPr lang="sl-SI" altLang="sl-SI" dirty="0"/>
              <a:t>Razpis za dvojno diplomo UNICAL</a:t>
            </a:r>
            <a:endParaRPr lang="sl-SI" altLang="sl-SI" b="1" noProof="1">
              <a:latin typeface="+mj-lt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11" y="1556792"/>
            <a:ext cx="8858250" cy="43195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715963" eaLnBrk="1" hangingPunct="1">
              <a:spcBef>
                <a:spcPct val="50000"/>
              </a:spcBef>
            </a:pPr>
            <a:r>
              <a:rPr lang="sl-SI" altLang="sl-SI" sz="2000" dirty="0">
                <a:latin typeface="+mj-lt"/>
              </a:rPr>
              <a:t>Izmenjava poteka na University of </a:t>
            </a:r>
            <a:r>
              <a:rPr lang="sl-SI" altLang="sl-SI" sz="2000" dirty="0" err="1">
                <a:latin typeface="+mj-lt"/>
              </a:rPr>
              <a:t>Calabria</a:t>
            </a:r>
            <a:r>
              <a:rPr lang="sl-SI" altLang="sl-SI" sz="2000" dirty="0">
                <a:latin typeface="+mj-lt"/>
              </a:rPr>
              <a:t>, Italija</a:t>
            </a:r>
          </a:p>
          <a:p>
            <a:pPr marL="715963">
              <a:spcBef>
                <a:spcPct val="50000"/>
              </a:spcBef>
            </a:pPr>
            <a:r>
              <a:rPr lang="sl-SI" altLang="sl-SI" sz="2000" dirty="0">
                <a:latin typeface="+mj-lt"/>
              </a:rPr>
              <a:t>Razpis je namenjen študentom magistrskega študija Vodarstvo in okoljsko inženirstvo</a:t>
            </a:r>
          </a:p>
          <a:p>
            <a:pPr marL="715963" eaLnBrk="1" hangingPunct="1">
              <a:spcBef>
                <a:spcPct val="50000"/>
              </a:spcBef>
            </a:pPr>
            <a:r>
              <a:rPr lang="sl-SI" altLang="sl-SI" sz="2000" dirty="0">
                <a:latin typeface="+mj-lt"/>
              </a:rPr>
              <a:t>Podrobnosti o izmenjavi in prijavnico najdete na </a:t>
            </a:r>
            <a:r>
              <a:rPr lang="sl-SI" altLang="sl-SI" sz="2000" dirty="0">
                <a:latin typeface="+mj-lt"/>
                <a:hlinkClick r:id="rId3"/>
              </a:rPr>
              <a:t>spletnih straneh MA VOI</a:t>
            </a:r>
            <a:endParaRPr lang="sl-SI" altLang="sl-SI" sz="2000" dirty="0">
              <a:latin typeface="+mj-lt"/>
            </a:endParaRPr>
          </a:p>
          <a:p>
            <a:pPr marL="715963" eaLnBrk="1" hangingPunct="1">
              <a:spcBef>
                <a:spcPct val="50000"/>
              </a:spcBef>
            </a:pPr>
            <a:r>
              <a:rPr lang="sl-SI" altLang="sl-SI" sz="2000" dirty="0">
                <a:latin typeface="+mj-lt"/>
              </a:rPr>
              <a:t>Izmenjavo opravite v 2. letniku študija, 1 ali 2 semestra</a:t>
            </a:r>
          </a:p>
          <a:p>
            <a:pPr marL="715963">
              <a:spcBef>
                <a:spcPct val="50000"/>
              </a:spcBef>
            </a:pPr>
            <a:r>
              <a:rPr lang="sl-SI" altLang="sl-SI" sz="2000" dirty="0">
                <a:latin typeface="+mj-lt"/>
              </a:rPr>
              <a:t>Za pridobitev dvojne diplome morate na UNICAL opraviti vsaj 30 KT</a:t>
            </a:r>
          </a:p>
          <a:p>
            <a:pPr marL="715963" eaLnBrk="1" hangingPunct="1">
              <a:spcBef>
                <a:spcPct val="50000"/>
              </a:spcBef>
            </a:pPr>
            <a:r>
              <a:rPr lang="sl-SI" altLang="sl-SI" sz="2000" dirty="0">
                <a:latin typeface="+mj-lt"/>
              </a:rPr>
              <a:t>Prijave zbiramo na e-poštni naslov: </a:t>
            </a:r>
            <a:r>
              <a:rPr lang="sl-SI" altLang="sl-SI" sz="2000" dirty="0" err="1">
                <a:latin typeface="+mj-lt"/>
                <a:hlinkClick r:id="rId4"/>
              </a:rPr>
              <a:t>romana.hudin@fgg.uni</a:t>
            </a:r>
            <a:r>
              <a:rPr lang="sl-SI" altLang="sl-SI" sz="2000" dirty="0">
                <a:latin typeface="+mj-lt"/>
                <a:hlinkClick r:id="rId4"/>
              </a:rPr>
              <a:t>-</a:t>
            </a:r>
            <a:r>
              <a:rPr lang="sl-SI" altLang="sl-SI" sz="2000" dirty="0" err="1">
                <a:latin typeface="+mj-lt"/>
                <a:hlinkClick r:id="rId4"/>
              </a:rPr>
              <a:t>lj.si</a:t>
            </a:r>
            <a:r>
              <a:rPr lang="sl-SI" altLang="sl-SI" sz="2000" dirty="0">
                <a:latin typeface="+mj-lt"/>
              </a:rPr>
              <a:t> ali </a:t>
            </a:r>
            <a:r>
              <a:rPr lang="sl-SI" altLang="sl-SI" sz="2000" dirty="0" err="1">
                <a:latin typeface="+mj-lt"/>
                <a:hlinkClick r:id="rId5"/>
              </a:rPr>
              <a:t>international@fgg.uni</a:t>
            </a:r>
            <a:r>
              <a:rPr lang="sl-SI" altLang="sl-SI" sz="2000" dirty="0">
                <a:latin typeface="+mj-lt"/>
                <a:hlinkClick r:id="rId5"/>
              </a:rPr>
              <a:t>-</a:t>
            </a:r>
            <a:r>
              <a:rPr lang="sl-SI" altLang="sl-SI" sz="2000" dirty="0" err="1">
                <a:latin typeface="+mj-lt"/>
                <a:hlinkClick r:id="rId5"/>
              </a:rPr>
              <a:t>lj.si</a:t>
            </a:r>
            <a:r>
              <a:rPr lang="sl-SI" altLang="sl-SI" sz="2000" dirty="0">
                <a:latin typeface="+mj-lt"/>
              </a:rPr>
              <a:t>, rok: </a:t>
            </a:r>
            <a:r>
              <a:rPr lang="sl-SI" altLang="sl-SI" sz="2000" b="1" dirty="0">
                <a:latin typeface="+mj-lt"/>
              </a:rPr>
              <a:t>5. 2. 2026</a:t>
            </a:r>
          </a:p>
          <a:p>
            <a:pPr marL="715963" eaLnBrk="1" hangingPunct="1">
              <a:spcBef>
                <a:spcPct val="50000"/>
              </a:spcBef>
            </a:pPr>
            <a:r>
              <a:rPr lang="sl-SI" altLang="sl-SI" sz="2000" b="1" dirty="0">
                <a:latin typeface="+mj-lt"/>
              </a:rPr>
              <a:t>Za pridobitev štipendije se istočasno prijavite na razpis Erasmus+ za študij</a:t>
            </a:r>
          </a:p>
          <a:p>
            <a:pPr marL="715963" eaLnBrk="1" hangingPunct="1">
              <a:spcBef>
                <a:spcPct val="50000"/>
              </a:spcBef>
            </a:pPr>
            <a:endParaRPr lang="sl-SI" altLang="sl-SI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350429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7544" y="629816"/>
            <a:ext cx="8497317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sl-SI" altLang="sl-SI" b="1" dirty="0">
                <a:latin typeface="Arial" panose="020B0604020202020204" pitchFamily="34" charset="0"/>
                <a:cs typeface="Arial" panose="020B0604020202020204" pitchFamily="34" charset="0"/>
              </a:rPr>
              <a:t>Drugi aktualni razpisi: </a:t>
            </a:r>
            <a:br>
              <a:rPr lang="sl-SI" altLang="sl-SI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altLang="sl-SI" b="1" dirty="0">
                <a:latin typeface="Arial" panose="020B0604020202020204" pitchFamily="34" charset="0"/>
                <a:cs typeface="Arial" panose="020B0604020202020204" pitchFamily="34" charset="0"/>
              </a:rPr>
              <a:t>Razpis za Erasmus prakso za š.l. 2025/26</a:t>
            </a:r>
            <a:endParaRPr lang="sl-SI" altLang="sl-SI" b="1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11" y="1772816"/>
            <a:ext cx="8858250" cy="467962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715963">
              <a:spcBef>
                <a:spcPct val="50000"/>
              </a:spcBef>
            </a:pPr>
            <a:r>
              <a:rPr lang="sl-SI" altLang="sl-SI" sz="2000" dirty="0">
                <a:latin typeface="+mj-lt"/>
              </a:rPr>
              <a:t>razpis je objavljen na spletnih straneh UL FGG: </a:t>
            </a:r>
            <a:r>
              <a:rPr lang="sl-SI" altLang="sl-SI" sz="2000" dirty="0">
                <a:latin typeface="+mj-lt"/>
                <a:hlinkClick r:id="rId3"/>
              </a:rPr>
              <a:t>https://www.fgg.uni-lj.si/mednarodne-izmenjave/erasmus/</a:t>
            </a:r>
            <a:endParaRPr lang="sl-SI" altLang="sl-SI" sz="2000" dirty="0">
              <a:latin typeface="+mj-lt"/>
            </a:endParaRPr>
          </a:p>
          <a:p>
            <a:pPr marL="715963">
              <a:spcBef>
                <a:spcPct val="50000"/>
              </a:spcBef>
            </a:pPr>
            <a:r>
              <a:rPr lang="sl-SI" altLang="sl-SI" sz="2000" dirty="0">
                <a:latin typeface="+mj-lt"/>
              </a:rPr>
              <a:t>razpis velja z rokom upravičene izvedbe do 30. 9. 2026</a:t>
            </a:r>
          </a:p>
          <a:p>
            <a:pPr marL="715963" eaLnBrk="1" hangingPunct="1">
              <a:spcBef>
                <a:spcPct val="50000"/>
              </a:spcBef>
            </a:pPr>
            <a:r>
              <a:rPr lang="sl-SI" altLang="sl-SI" sz="2000" dirty="0">
                <a:latin typeface="+mj-lt"/>
              </a:rPr>
              <a:t>razpis odprt v spletnem referatu; prijava kadar koli, vendar o oddani prijavi obvezno </a:t>
            </a:r>
            <a:r>
              <a:rPr lang="sl-SI" altLang="sl-SI" sz="2000" u="sng" dirty="0">
                <a:latin typeface="+mj-lt"/>
              </a:rPr>
              <a:t>obvestiti </a:t>
            </a:r>
            <a:r>
              <a:rPr lang="sl-SI" altLang="sl-SI" sz="2000" u="sng" dirty="0">
                <a:latin typeface="+mj-lt"/>
                <a:hlinkClick r:id="rId4"/>
              </a:rPr>
              <a:t>Mednarodno pisarno</a:t>
            </a:r>
            <a:endParaRPr lang="sl-SI" altLang="sl-SI" sz="2000" u="sng" dirty="0">
              <a:latin typeface="+mj-lt"/>
            </a:endParaRPr>
          </a:p>
          <a:p>
            <a:pPr marL="715963" eaLnBrk="1" hangingPunct="1">
              <a:spcBef>
                <a:spcPct val="50000"/>
              </a:spcBef>
            </a:pPr>
            <a:r>
              <a:rPr lang="sl-SI" altLang="sl-SI" sz="2000" dirty="0">
                <a:latin typeface="+mj-lt"/>
              </a:rPr>
              <a:t>prijavo  oddajte od 30 do 60 dni pred odhodom v tujino</a:t>
            </a:r>
          </a:p>
          <a:p>
            <a:pPr marL="715963" eaLnBrk="1" hangingPunct="1">
              <a:spcBef>
                <a:spcPct val="50000"/>
              </a:spcBef>
            </a:pPr>
            <a:r>
              <a:rPr lang="sl-SI" altLang="sl-SI" sz="2000" dirty="0">
                <a:latin typeface="+mj-lt"/>
              </a:rPr>
              <a:t>prijavi je obvezno priložiti z vseh strani podpisan </a:t>
            </a:r>
            <a:r>
              <a:rPr lang="sl-SI" altLang="sl-SI" sz="2000" dirty="0" err="1">
                <a:latin typeface="+mj-lt"/>
              </a:rPr>
              <a:t>Learning</a:t>
            </a:r>
            <a:r>
              <a:rPr lang="sl-SI" altLang="sl-SI" sz="2000" dirty="0">
                <a:latin typeface="+mj-lt"/>
              </a:rPr>
              <a:t> </a:t>
            </a:r>
            <a:r>
              <a:rPr lang="sl-SI" altLang="sl-SI" sz="2000" dirty="0" err="1">
                <a:latin typeface="+mj-lt"/>
              </a:rPr>
              <a:t>Agreement</a:t>
            </a:r>
            <a:endParaRPr lang="sl-SI" altLang="sl-SI" sz="2000" dirty="0">
              <a:latin typeface="+mj-lt"/>
            </a:endParaRPr>
          </a:p>
          <a:p>
            <a:pPr marL="715963" eaLnBrk="1" hangingPunct="1">
              <a:spcBef>
                <a:spcPct val="50000"/>
              </a:spcBef>
            </a:pPr>
            <a:r>
              <a:rPr lang="sl-SI" altLang="sl-SI" sz="2000" dirty="0">
                <a:latin typeface="+mj-lt"/>
              </a:rPr>
              <a:t>trajanje izmenjave 2 do 12 mesecev 						</a:t>
            </a:r>
          </a:p>
          <a:p>
            <a:pPr marL="715963">
              <a:spcBef>
                <a:spcPct val="50000"/>
              </a:spcBef>
            </a:pPr>
            <a:r>
              <a:rPr lang="sl-SI" altLang="sl-SI" sz="2000" u="sng" dirty="0">
                <a:latin typeface="+mj-lt"/>
              </a:rPr>
              <a:t>podjetje oz. organizacijo za izvedbo prakse si morate najti sami</a:t>
            </a:r>
          </a:p>
          <a:p>
            <a:pPr marL="830263" indent="-457200">
              <a:spcBef>
                <a:spcPct val="50000"/>
              </a:spcBef>
            </a:pPr>
            <a:endParaRPr lang="sl-SI" altLang="sl-SI" u="sng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416022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7544" y="404664"/>
            <a:ext cx="8497317" cy="78296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sl-SI" altLang="sl-SI" dirty="0"/>
              <a:t>Drugi aktualni razpisi: </a:t>
            </a:r>
            <a:br>
              <a:rPr lang="sl-SI" altLang="sl-SI" dirty="0"/>
            </a:br>
            <a:r>
              <a:rPr lang="sl-SI" altLang="sl-SI" dirty="0"/>
              <a:t>Razpis za Erasmus prakso za š.l. </a:t>
            </a:r>
            <a:r>
              <a:rPr lang="sl-SI" altLang="sl-SI"/>
              <a:t>2025/26</a:t>
            </a:r>
            <a:endParaRPr lang="sl-SI" altLang="sl-SI" b="1" noProof="1">
              <a:latin typeface="+mj-lt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9001" y="1484784"/>
            <a:ext cx="8858250" cy="43195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715963" eaLnBrk="1" hangingPunct="1">
              <a:spcBef>
                <a:spcPct val="50000"/>
              </a:spcBef>
            </a:pPr>
            <a:r>
              <a:rPr lang="sl-SI" altLang="sl-SI" sz="2000" dirty="0">
                <a:latin typeface="+mj-lt"/>
              </a:rPr>
              <a:t>za opravljanje prakse med študijem obvezen status študenta ves čas izmenjave</a:t>
            </a:r>
          </a:p>
          <a:p>
            <a:pPr marL="715963" eaLnBrk="1" hangingPunct="1">
              <a:spcBef>
                <a:spcPct val="50000"/>
              </a:spcBef>
            </a:pPr>
            <a:r>
              <a:rPr lang="sl-SI" altLang="sl-SI" sz="2000" dirty="0">
                <a:latin typeface="+mj-lt"/>
              </a:rPr>
              <a:t>praksa možna večkrat v času študija, vendar skupna doba znaša največ 12 mesecev na vsaki stopnji študija</a:t>
            </a:r>
          </a:p>
          <a:p>
            <a:pPr marL="715963" eaLnBrk="1" hangingPunct="1">
              <a:spcBef>
                <a:spcPct val="50000"/>
              </a:spcBef>
            </a:pPr>
            <a:r>
              <a:rPr lang="sl-SI" altLang="sl-SI" sz="2000" dirty="0">
                <a:latin typeface="+mj-lt"/>
              </a:rPr>
              <a:t>praksa možna tudi do 12 mesecev po zaključku študija (diploma, magisterij) – </a:t>
            </a:r>
            <a:r>
              <a:rPr lang="sl-SI" altLang="sl-SI" sz="2000" dirty="0">
                <a:solidFill>
                  <a:srgbClr val="FF0000"/>
                </a:solidFill>
                <a:latin typeface="+mj-lt"/>
              </a:rPr>
              <a:t>Pozor:</a:t>
            </a:r>
            <a:r>
              <a:rPr lang="sl-SI" altLang="sl-SI" sz="2000" dirty="0">
                <a:latin typeface="+mj-lt"/>
              </a:rPr>
              <a:t> v času </a:t>
            </a:r>
            <a:r>
              <a:rPr lang="sl-SI" altLang="sl-SI" sz="2000" b="1" dirty="0">
                <a:latin typeface="+mj-lt"/>
              </a:rPr>
              <a:t>prijave</a:t>
            </a:r>
            <a:r>
              <a:rPr lang="sl-SI" altLang="sl-SI" sz="2000" dirty="0">
                <a:latin typeface="+mj-lt"/>
              </a:rPr>
              <a:t> morate imeti status študenta</a:t>
            </a:r>
          </a:p>
          <a:p>
            <a:pPr marL="715963" eaLnBrk="1" hangingPunct="1">
              <a:spcBef>
                <a:spcPct val="50000"/>
              </a:spcBef>
            </a:pPr>
            <a:r>
              <a:rPr lang="sl-SI" altLang="sl-SI" sz="2000" dirty="0">
                <a:latin typeface="+mj-lt"/>
              </a:rPr>
              <a:t>za pomoč pri iskanju delodajalcev in priznavanju kreditnih točk za prakso se obrnite na koordinatorja za praktično usposabljanje na UL FGG, doc. dr. Matevža Dolenca</a:t>
            </a:r>
          </a:p>
        </p:txBody>
      </p:sp>
    </p:spTree>
    <p:extLst>
      <p:ext uri="{BB962C8B-B14F-4D97-AF65-F5344CB8AC3E}">
        <p14:creationId xmlns:p14="http://schemas.microsoft.com/office/powerpoint/2010/main" val="34416022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ADA0D65-2710-4DC6-89A0-1975F6036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altLang="sl-SI" dirty="0"/>
              <a:t>Drugi aktualni razpisi: </a:t>
            </a:r>
            <a:br>
              <a:rPr lang="sl-SI" altLang="sl-SI" dirty="0"/>
            </a:br>
            <a:r>
              <a:rPr lang="sl-SI" dirty="0"/>
              <a:t>Likarjev sklad za študij na TU München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72F45F2-7F70-4138-8B36-A87A4F807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sl-SI" dirty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l-SI" sz="2400" dirty="0">
                <a:latin typeface="+mj-lt"/>
              </a:rPr>
              <a:t>razpis za š.l. 2026/27 bo objavljen v kratkem na spletnih straneh UL FGG: 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sl-SI" sz="2400" dirty="0">
                <a:latin typeface="+mj-lt"/>
                <a:hlinkClick r:id="rId3"/>
              </a:rPr>
              <a:t>https://www.fgg.uni-lj.si/mednarodne-izmenjave/</a:t>
            </a:r>
            <a:r>
              <a:rPr lang="sl-SI" sz="2400" dirty="0">
                <a:latin typeface="+mj-lt"/>
              </a:rPr>
              <a:t> 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l-SI" sz="2400" dirty="0">
                <a:latin typeface="+mj-lt"/>
              </a:rPr>
              <a:t>študij na TU München za največ 10 mesecev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l-SI" sz="2400" dirty="0">
                <a:latin typeface="+mj-lt"/>
              </a:rPr>
              <a:t>namenjen študentom inženirskih ved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l-SI" sz="2400" dirty="0">
                <a:latin typeface="+mj-lt"/>
              </a:rPr>
              <a:t>obvezno vsaj 3 leta zaključenega študija (1. stopnja)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l-SI" sz="2400" dirty="0">
                <a:latin typeface="+mj-lt"/>
              </a:rPr>
              <a:t>rok za prijavo: predvidoma marec 2026 za študijsko leto 2026/27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l-SI" sz="2400" dirty="0">
                <a:latin typeface="+mj-lt"/>
              </a:rPr>
              <a:t>razpis koordinira UL, o izboru odloča Svet sklada</a:t>
            </a:r>
          </a:p>
          <a:p>
            <a:endParaRPr lang="sl-SI" dirty="0"/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5514F3D-DEE7-4B38-899C-7036406D9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68AC1-9499-A94D-BEB9-D8BB2CED0DE6}" type="datetime1">
              <a:rPr lang="sl-SI" smtClean="0"/>
              <a:pPr/>
              <a:t>9. 12. 2025</a:t>
            </a:fld>
            <a:endParaRPr lang="en-US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C40F7736-7FDB-4F64-9D75-FEF489766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B68F-CE4F-6844-9426-38812AE3494C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8169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552" y="395124"/>
            <a:ext cx="847983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sl-SI" altLang="sl-SI" b="1" dirty="0">
                <a:latin typeface="+mj-lt"/>
              </a:rPr>
              <a:t>Navodila za mednarodne izmenjave</a:t>
            </a:r>
            <a:endParaRPr lang="sl-SI" altLang="sl-SI" b="1" noProof="1">
              <a:latin typeface="+mj-lt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5027" y="1540293"/>
            <a:ext cx="8858250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447675" lvl="1" indent="9525">
              <a:spcBef>
                <a:spcPct val="50000"/>
              </a:spcBef>
              <a:buNone/>
            </a:pPr>
            <a:r>
              <a:rPr lang="sl-SI" altLang="sl-SI" sz="2800" b="1" dirty="0">
                <a:latin typeface="+mj-lt"/>
              </a:rPr>
              <a:t>PODROBNEJŠA NAVODILA O IZVAJANJU MEDNARODNE IZMENJAVE</a:t>
            </a:r>
            <a:r>
              <a:rPr lang="sl-SI" altLang="sl-SI" sz="2800" dirty="0">
                <a:latin typeface="+mj-lt"/>
              </a:rPr>
              <a:t> </a:t>
            </a:r>
            <a:r>
              <a:rPr lang="sl-SI" altLang="sl-SI" sz="2800" b="1" dirty="0">
                <a:latin typeface="+mj-lt"/>
              </a:rPr>
              <a:t>ŠTUDENTOV NA UL FGG</a:t>
            </a:r>
          </a:p>
          <a:p>
            <a:pPr marL="444500" lvl="1" indent="12700">
              <a:spcBef>
                <a:spcPct val="50000"/>
              </a:spcBef>
              <a:buNone/>
            </a:pPr>
            <a:r>
              <a:rPr lang="sl-SI" altLang="sl-SI" sz="2800" dirty="0">
                <a:latin typeface="+mj-lt"/>
                <a:hlinkClick r:id="rId3"/>
              </a:rPr>
              <a:t>https://www.fgg.uni-lj.si/wp-content/uploads/2021/10/3-Navodila-za-mednarodne-izmenjave2021-1.pdf</a:t>
            </a:r>
            <a:endParaRPr lang="sl-SI" altLang="sl-SI" sz="2800" dirty="0">
              <a:latin typeface="+mj-lt"/>
            </a:endParaRPr>
          </a:p>
          <a:p>
            <a:pPr marL="444500" lvl="1" indent="12700">
              <a:spcBef>
                <a:spcPct val="50000"/>
              </a:spcBef>
              <a:buNone/>
            </a:pPr>
            <a:endParaRPr lang="sl-SI" altLang="sl-SI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240621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0057" y="395124"/>
            <a:ext cx="8569325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sl-SI" altLang="sl-SI" sz="4000" b="1" dirty="0">
                <a:latin typeface="+mj-lt"/>
              </a:rPr>
              <a:t>Vodnik za mednarodne študentske izmenjave</a:t>
            </a:r>
            <a:endParaRPr lang="sl-SI" altLang="sl-SI" sz="4000" b="1" noProof="1">
              <a:latin typeface="+mj-lt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5027" y="1540293"/>
            <a:ext cx="8858250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4125913" lvl="1" indent="11113">
              <a:spcBef>
                <a:spcPct val="50000"/>
              </a:spcBef>
              <a:buNone/>
            </a:pPr>
            <a:r>
              <a:rPr lang="sl-SI" altLang="sl-SI" dirty="0">
                <a:latin typeface="+mj-lt"/>
              </a:rPr>
              <a:t>Vsebuje praktične nasvete za celoten postopek od prijave do zaključka izmenjave.</a:t>
            </a:r>
          </a:p>
          <a:p>
            <a:pPr marL="4125913" lvl="1" indent="11113">
              <a:spcBef>
                <a:spcPct val="50000"/>
              </a:spcBef>
              <a:buNone/>
            </a:pPr>
            <a:endParaRPr lang="sl-SI" altLang="sl-SI" sz="2000" dirty="0">
              <a:latin typeface="+mj-lt"/>
            </a:endParaRPr>
          </a:p>
          <a:p>
            <a:pPr marL="4125913" lvl="1" indent="11113">
              <a:spcBef>
                <a:spcPct val="50000"/>
              </a:spcBef>
              <a:buNone/>
            </a:pPr>
            <a:r>
              <a:rPr lang="sl-SI" altLang="sl-SI" sz="2000" dirty="0"/>
              <a:t>Na voljo v tiskani brošuri in na spletu:</a:t>
            </a:r>
            <a:endParaRPr lang="sl-SI" altLang="sl-SI" b="1" dirty="0">
              <a:latin typeface="+mj-lt"/>
              <a:hlinkClick r:id="rId3"/>
            </a:endParaRPr>
          </a:p>
          <a:p>
            <a:pPr marL="4125913" lvl="1" indent="11113">
              <a:spcBef>
                <a:spcPct val="50000"/>
              </a:spcBef>
              <a:buNone/>
            </a:pPr>
            <a:r>
              <a:rPr lang="sl-SI" altLang="sl-SI" b="1" dirty="0">
                <a:latin typeface="+mj-lt"/>
                <a:hlinkClick r:id="rId3"/>
              </a:rPr>
              <a:t>https://www.fgg.uni-lj.si/wp-content/uploads/2017/12/erasmus_vodic_fgg_2017.pdf/</a:t>
            </a:r>
            <a:endParaRPr lang="sl-SI" altLang="sl-SI" b="1" dirty="0">
              <a:latin typeface="+mj-lt"/>
            </a:endParaRPr>
          </a:p>
          <a:p>
            <a:pPr marL="4125913" lvl="1" indent="11113">
              <a:spcBef>
                <a:spcPct val="50000"/>
              </a:spcBef>
              <a:buNone/>
            </a:pPr>
            <a:endParaRPr lang="sl-SI" altLang="sl-SI" dirty="0">
              <a:latin typeface="+mj-lt"/>
            </a:endParaRPr>
          </a:p>
          <a:p>
            <a:pPr lvl="1">
              <a:spcBef>
                <a:spcPct val="50000"/>
              </a:spcBef>
              <a:buNone/>
            </a:pPr>
            <a:endParaRPr lang="sl-SI" altLang="sl-SI" sz="2800" b="1" dirty="0">
              <a:latin typeface="+mj-lt"/>
            </a:endParaRPr>
          </a:p>
          <a:p>
            <a:pPr marL="447675" lvl="1" indent="9525">
              <a:spcBef>
                <a:spcPct val="50000"/>
              </a:spcBef>
              <a:buNone/>
            </a:pPr>
            <a:endParaRPr lang="sl-SI" altLang="sl-SI" sz="2800" b="1" dirty="0"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520" y="1540293"/>
            <a:ext cx="3990975" cy="348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24604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7504" y="404664"/>
            <a:ext cx="9361040" cy="72008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sl-SI" altLang="sl-SI" b="1" dirty="0">
                <a:latin typeface="+mj-lt"/>
              </a:rPr>
              <a:t>Aktualni razpisi za mednarodne </a:t>
            </a:r>
            <a:br>
              <a:rPr lang="sl-SI" altLang="sl-SI" b="1" dirty="0">
                <a:latin typeface="+mj-lt"/>
              </a:rPr>
            </a:br>
            <a:r>
              <a:rPr lang="sl-SI" altLang="sl-SI" dirty="0">
                <a:latin typeface="+mj-lt"/>
              </a:rPr>
              <a:t>študentske </a:t>
            </a:r>
            <a:r>
              <a:rPr lang="sl-SI" altLang="sl-SI" b="1" dirty="0">
                <a:latin typeface="+mj-lt"/>
              </a:rPr>
              <a:t>izmenjave</a:t>
            </a:r>
            <a:br>
              <a:rPr lang="sl-SI" altLang="sl-SI" b="1" noProof="1">
                <a:latin typeface="+mj-lt"/>
              </a:rPr>
            </a:br>
            <a:endParaRPr lang="sl-SI" altLang="sl-SI" b="1" noProof="1">
              <a:latin typeface="+mj-lt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536" y="1772816"/>
            <a:ext cx="8570218" cy="403244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eaLnBrk="1" hangingPunct="1">
              <a:buNone/>
            </a:pPr>
            <a:r>
              <a:rPr lang="sl-SI" altLang="sl-SI" dirty="0">
                <a:latin typeface="+mj-lt"/>
              </a:rPr>
              <a:t>Vsi razpisi so objavljeni na spletnih straneh UL FGG: </a:t>
            </a:r>
          </a:p>
          <a:p>
            <a:pPr marL="0" indent="0">
              <a:buNone/>
            </a:pPr>
            <a:r>
              <a:rPr lang="sl-SI" altLang="sl-SI" dirty="0">
                <a:latin typeface="+mj-lt"/>
                <a:hlinkClick r:id="rId3"/>
              </a:rPr>
              <a:t>https://www.fgg.uni-lj.si/mednarodne-izmenjave/</a:t>
            </a:r>
            <a:endParaRPr lang="sl-SI" altLang="sl-SI" dirty="0">
              <a:latin typeface="+mj-lt"/>
            </a:endParaRPr>
          </a:p>
          <a:p>
            <a:pPr marL="0" indent="0">
              <a:buNone/>
            </a:pPr>
            <a:endParaRPr lang="sl-SI" altLang="sl-SI" dirty="0">
              <a:latin typeface="+mj-lt"/>
            </a:endParaRPr>
          </a:p>
          <a:p>
            <a:pPr marL="0" indent="0">
              <a:buNone/>
            </a:pPr>
            <a:r>
              <a:rPr lang="sl-SI" altLang="sl-SI" dirty="0">
                <a:latin typeface="+mj-lt"/>
              </a:rPr>
              <a:t>Razpise in obvestila objavljamo na spletni strani tudi med novicami. </a:t>
            </a:r>
          </a:p>
          <a:p>
            <a:pPr marL="0" indent="0">
              <a:buNone/>
            </a:pPr>
            <a:endParaRPr lang="sl-SI" altLang="sl-S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378968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276872"/>
            <a:ext cx="8229600" cy="3992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>
                <a:latin typeface="+mj-lt"/>
              </a:rPr>
              <a:t>Več informacij na </a:t>
            </a:r>
          </a:p>
          <a:p>
            <a:pPr marL="0" indent="0">
              <a:buNone/>
            </a:pPr>
            <a:r>
              <a:rPr lang="sl-SI" dirty="0">
                <a:latin typeface="+mj-lt"/>
                <a:hlinkClick r:id="rId3"/>
              </a:rPr>
              <a:t>https://www.fgg.uni-lj.si/mednarodne-izmenjave</a:t>
            </a:r>
            <a:endParaRPr lang="sl-SI" dirty="0">
              <a:latin typeface="+mj-lt"/>
            </a:endParaRPr>
          </a:p>
          <a:p>
            <a:pPr marL="0" indent="0">
              <a:buNone/>
            </a:pPr>
            <a:endParaRPr lang="sl-SI" dirty="0">
              <a:latin typeface="+mj-lt"/>
            </a:endParaRPr>
          </a:p>
          <a:p>
            <a:pPr marL="0" indent="0">
              <a:buNone/>
            </a:pPr>
            <a:r>
              <a:rPr lang="sl-SI" dirty="0">
                <a:latin typeface="+mj-lt"/>
              </a:rPr>
              <a:t>in po e-pošti:</a:t>
            </a:r>
          </a:p>
          <a:p>
            <a:pPr marL="0" indent="0">
              <a:buNone/>
            </a:pPr>
            <a:r>
              <a:rPr lang="sl-SI" dirty="0">
                <a:latin typeface="+mj-lt"/>
              </a:rPr>
              <a:t>Mednarodna pisarna (</a:t>
            </a:r>
            <a:r>
              <a:rPr lang="sl-SI" dirty="0" err="1">
                <a:latin typeface="+mj-lt"/>
                <a:hlinkClick r:id="rId4"/>
              </a:rPr>
              <a:t>international@fgg.uni</a:t>
            </a:r>
            <a:r>
              <a:rPr lang="sl-SI" dirty="0">
                <a:latin typeface="+mj-lt"/>
                <a:hlinkClick r:id="rId4"/>
              </a:rPr>
              <a:t>-</a:t>
            </a:r>
            <a:r>
              <a:rPr lang="sl-SI" dirty="0" err="1">
                <a:latin typeface="+mj-lt"/>
                <a:hlinkClick r:id="rId4"/>
              </a:rPr>
              <a:t>lj.si</a:t>
            </a:r>
            <a:r>
              <a:rPr lang="sl-SI" dirty="0">
                <a:latin typeface="+mj-lt"/>
              </a:rPr>
              <a:t>)</a:t>
            </a:r>
          </a:p>
          <a:p>
            <a:pPr marL="0" indent="0">
              <a:buNone/>
            </a:pPr>
            <a:r>
              <a:rPr lang="sl-SI" dirty="0">
                <a:latin typeface="+mj-lt"/>
              </a:rPr>
              <a:t>Erasmus koordinator in prodekan, prof. dr. Matjaž Dolšek (</a:t>
            </a:r>
            <a:r>
              <a:rPr lang="sl-SI" dirty="0" err="1">
                <a:latin typeface="+mj-lt"/>
                <a:hlinkClick r:id="rId5"/>
              </a:rPr>
              <a:t>matjaz.dolsek@fgg.uni</a:t>
            </a:r>
            <a:r>
              <a:rPr lang="sl-SI" dirty="0">
                <a:latin typeface="+mj-lt"/>
                <a:hlinkClick r:id="rId5"/>
              </a:rPr>
              <a:t>-</a:t>
            </a:r>
            <a:r>
              <a:rPr lang="sl-SI" dirty="0" err="1">
                <a:latin typeface="+mj-lt"/>
                <a:hlinkClick r:id="rId5"/>
              </a:rPr>
              <a:t>lj.si</a:t>
            </a:r>
            <a:r>
              <a:rPr lang="sl-SI" dirty="0">
                <a:latin typeface="+mj-lt"/>
              </a:rPr>
              <a:t>) </a:t>
            </a:r>
            <a:endParaRPr lang="en-US" dirty="0">
              <a:latin typeface="+mj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1D9061-1D63-44FF-94F3-BCB497B76A6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23728" y="164241"/>
            <a:ext cx="5061958" cy="190445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1520" y="404664"/>
            <a:ext cx="8569325" cy="86409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sl-SI" altLang="sl-SI" dirty="0"/>
              <a:t>Aktualni razpisi za mednarodne </a:t>
            </a:r>
            <a:br>
              <a:rPr lang="sl-SI" altLang="sl-SI" dirty="0"/>
            </a:br>
            <a:r>
              <a:rPr lang="sl-SI" altLang="sl-SI" dirty="0"/>
              <a:t>študentske izmenjave</a:t>
            </a:r>
            <a:endParaRPr lang="sl-SI" altLang="sl-SI" sz="3600" b="1" noProof="1">
              <a:latin typeface="+mj-lt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7544" y="1124744"/>
            <a:ext cx="8137525" cy="496855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endParaRPr lang="sl-SI" altLang="sl-SI" sz="3600" u="sng" dirty="0">
              <a:latin typeface="+mj-lt"/>
            </a:endParaRP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sl-SI" altLang="sl-SI" sz="3200" u="sng" dirty="0">
                <a:latin typeface="Arial" panose="020B0604020202020204" pitchFamily="34" charset="0"/>
                <a:cs typeface="Arial" panose="020B0604020202020204" pitchFamily="34" charset="0"/>
              </a:rPr>
              <a:t>Program Erasmus+</a:t>
            </a:r>
            <a:r>
              <a:rPr lang="sl-SI" altLang="sl-SI" sz="3200" dirty="0">
                <a:latin typeface="Arial" panose="020B0604020202020204" pitchFamily="34" charset="0"/>
                <a:cs typeface="Arial" panose="020B0604020202020204" pitchFamily="34" charset="0"/>
              </a:rPr>
              <a:t> za študij 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sl-SI" altLang="sl-SI" sz="3200" u="sng" dirty="0">
                <a:latin typeface="Arial" panose="020B0604020202020204" pitchFamily="34" charset="0"/>
                <a:cs typeface="Arial" panose="020B0604020202020204" pitchFamily="34" charset="0"/>
              </a:rPr>
              <a:t>Izmenjave izven programa Erasmus+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sl-SI" altLang="sl-SI" sz="3200" u="sng" dirty="0">
                <a:latin typeface="Arial" panose="020B0604020202020204" pitchFamily="34" charset="0"/>
                <a:cs typeface="Arial" panose="020B0604020202020204" pitchFamily="34" charset="0"/>
              </a:rPr>
              <a:t>Dvojne diplome ZHAW in UNICAL</a:t>
            </a:r>
            <a:r>
              <a:rPr lang="sl-SI" altLang="sl-SI" sz="3200" dirty="0">
                <a:latin typeface="Arial" panose="020B0604020202020204" pitchFamily="34" charset="0"/>
                <a:cs typeface="Arial" panose="020B0604020202020204" pitchFamily="34" charset="0"/>
              </a:rPr>
              <a:t> (MA VOI)</a:t>
            </a:r>
            <a:endParaRPr lang="sl-SI" altLang="sl-SI" sz="32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sl-SI" altLang="sl-SI" sz="3200" u="sng" dirty="0">
                <a:latin typeface="Arial" panose="020B0604020202020204" pitchFamily="34" charset="0"/>
                <a:cs typeface="Arial" panose="020B0604020202020204" pitchFamily="34" charset="0"/>
              </a:rPr>
              <a:t>Program Erasmus+</a:t>
            </a:r>
            <a:r>
              <a:rPr lang="sl-SI" altLang="sl-SI" sz="3200" dirty="0">
                <a:latin typeface="Arial" panose="020B0604020202020204" pitchFamily="34" charset="0"/>
                <a:cs typeface="Arial" panose="020B0604020202020204" pitchFamily="34" charset="0"/>
              </a:rPr>
              <a:t> za prakso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sl-SI" altLang="sl-SI" sz="3200" u="sng" dirty="0">
                <a:latin typeface="Arial" panose="020B0604020202020204" pitchFamily="34" charset="0"/>
                <a:cs typeface="Arial" panose="020B0604020202020204" pitchFamily="34" charset="0"/>
              </a:rPr>
              <a:t>Štipendije Likarjevega sklada</a:t>
            </a:r>
            <a:r>
              <a:rPr lang="sl-SI" altLang="sl-SI" sz="3200" dirty="0">
                <a:latin typeface="Arial" panose="020B0604020202020204" pitchFamily="34" charset="0"/>
                <a:cs typeface="Arial" panose="020B0604020202020204" pitchFamily="34" charset="0"/>
              </a:rPr>
              <a:t> (študij na TU München) </a:t>
            </a:r>
          </a:p>
        </p:txBody>
      </p:sp>
    </p:spTree>
    <p:extLst>
      <p:ext uri="{BB962C8B-B14F-4D97-AF65-F5344CB8AC3E}">
        <p14:creationId xmlns:p14="http://schemas.microsoft.com/office/powerpoint/2010/main" val="2969865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7504" y="404664"/>
            <a:ext cx="9361040" cy="72008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sl-SI" altLang="sl-SI" b="1" dirty="0">
                <a:latin typeface="+mj-lt"/>
              </a:rPr>
              <a:t>Mednarodna izmenjava študentov </a:t>
            </a:r>
            <a:r>
              <a:rPr lang="sl-SI" altLang="sl-SI" dirty="0">
                <a:latin typeface="+mj-lt"/>
              </a:rPr>
              <a:t>= </a:t>
            </a:r>
            <a:r>
              <a:rPr lang="sl-SI" altLang="sl-SI" b="1" dirty="0">
                <a:latin typeface="+mj-lt"/>
              </a:rPr>
              <a:t>mobilnost</a:t>
            </a:r>
            <a:br>
              <a:rPr lang="sl-SI" altLang="sl-SI" b="1" noProof="1">
                <a:latin typeface="+mj-lt"/>
              </a:rPr>
            </a:br>
            <a:endParaRPr lang="sl-SI" altLang="sl-SI" b="1" noProof="1">
              <a:latin typeface="+mj-lt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6891" y="1412776"/>
            <a:ext cx="8570218" cy="403244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eaLnBrk="1" hangingPunct="1">
              <a:buNone/>
            </a:pPr>
            <a:r>
              <a:rPr lang="sl-SI" altLang="sl-SI" sz="3200" b="1" dirty="0">
                <a:latin typeface="+mj-lt"/>
              </a:rPr>
              <a:t>MOTIVACIJA: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sl-SI" altLang="sl-SI" dirty="0">
                <a:latin typeface="+mj-lt"/>
              </a:rPr>
              <a:t>del študija (študijskih obveznosti) opraviti izven matične fakultete (univerze, države)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altLang="sl-SI" dirty="0">
                <a:latin typeface="+mj-lt"/>
              </a:rPr>
              <a:t>življenje v tujini in navezava kariernih stikov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altLang="sl-SI" dirty="0">
                <a:latin typeface="+mj-lt"/>
              </a:rPr>
              <a:t>spoznavanje razlik v študijskih procesih, osvojitev novih vsebin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sl-SI" altLang="sl-SI" dirty="0">
                <a:latin typeface="+mj-lt"/>
              </a:rPr>
              <a:t>spoznavanje jezika, kultur, širitev poznanstev</a:t>
            </a:r>
            <a:endParaRPr lang="sl-SI" altLang="sl-SI" noProof="1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5742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7504" y="404664"/>
            <a:ext cx="9361040" cy="72008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sl-SI" altLang="sl-SI" b="1" dirty="0">
                <a:latin typeface="+mj-lt"/>
              </a:rPr>
              <a:t>Mednarodna izmenjava študentov </a:t>
            </a:r>
            <a:r>
              <a:rPr lang="sl-SI" altLang="sl-SI" dirty="0">
                <a:latin typeface="+mj-lt"/>
              </a:rPr>
              <a:t>= </a:t>
            </a:r>
            <a:r>
              <a:rPr lang="sl-SI" altLang="sl-SI" b="1" dirty="0">
                <a:latin typeface="+mj-lt"/>
              </a:rPr>
              <a:t>mobilnost</a:t>
            </a:r>
            <a:br>
              <a:rPr lang="sl-SI" altLang="sl-SI" b="1" noProof="1">
                <a:latin typeface="+mj-lt"/>
              </a:rPr>
            </a:br>
            <a:endParaRPr lang="sl-SI" altLang="sl-SI" b="1" noProof="1">
              <a:latin typeface="+mj-lt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6891" y="1412776"/>
            <a:ext cx="8570218" cy="403244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eaLnBrk="1" hangingPunct="1">
              <a:buNone/>
            </a:pPr>
            <a:r>
              <a:rPr lang="sl-SI" altLang="sl-SI" sz="3200" b="1" dirty="0">
                <a:latin typeface="+mj-lt"/>
              </a:rPr>
              <a:t>UČINKI MOBILNOSTI: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sl-SI" altLang="sl-SI" dirty="0">
                <a:latin typeface="+mj-lt"/>
              </a:rPr>
              <a:t>boljša zaposljivost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sl-SI" altLang="sl-SI" dirty="0">
                <a:latin typeface="+mj-lt"/>
              </a:rPr>
              <a:t>izboljšanje jezikovnih kompetenc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sl-SI" altLang="sl-SI" dirty="0">
                <a:latin typeface="+mj-lt"/>
              </a:rPr>
              <a:t>širina znanja in strokovnosti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altLang="sl-SI" dirty="0">
                <a:latin typeface="+mj-lt"/>
              </a:rPr>
              <a:t>izboljšanje mehkih veščin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altLang="sl-SI" dirty="0">
                <a:latin typeface="+mj-lt"/>
              </a:rPr>
              <a:t>samostojnost, iznajdljivost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sl-SI" altLang="sl-SI" dirty="0">
                <a:latin typeface="+mj-lt"/>
              </a:rPr>
              <a:t>pripadnost vrednotam EU</a:t>
            </a:r>
            <a:endParaRPr lang="sl-SI" altLang="sl-SI" noProof="1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70206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536" y="332656"/>
            <a:ext cx="8569325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sl-SI" altLang="sl-SI" u="sng" dirty="0">
                <a:latin typeface="+mj-lt"/>
              </a:rPr>
              <a:t>Program </a:t>
            </a:r>
            <a:r>
              <a:rPr lang="sl-SI" altLang="sl-SI" u="sng" dirty="0" err="1">
                <a:latin typeface="+mj-lt"/>
              </a:rPr>
              <a:t>Erasmus</a:t>
            </a:r>
            <a:r>
              <a:rPr lang="sl-SI" altLang="sl-SI" u="sng" dirty="0">
                <a:latin typeface="+mj-lt"/>
              </a:rPr>
              <a:t>+</a:t>
            </a:r>
            <a:endParaRPr lang="sl-SI" altLang="sl-SI" u="sng" noProof="1">
              <a:latin typeface="+mj-lt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528" y="1556792"/>
            <a:ext cx="8316912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spcBef>
                <a:spcPct val="50000"/>
              </a:spcBef>
            </a:pPr>
            <a:r>
              <a:rPr lang="sl-SI" altLang="sl-SI" b="1" dirty="0">
                <a:latin typeface="+mj-lt"/>
              </a:rPr>
              <a:t>Sodelujoče države v programu ERASMUS+ so članice EU, Islandija, Liechtenstein, Norveška, Makedonija, Turčija, Srbija (preko 2200 visokošolskih institucij) </a:t>
            </a:r>
            <a:endParaRPr lang="sl-SI" altLang="sl-SI" dirty="0"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r>
              <a:rPr lang="sl-SI" altLang="sl-SI" b="1" dirty="0">
                <a:latin typeface="+mj-lt"/>
              </a:rPr>
              <a:t>Nacionalni urad </a:t>
            </a:r>
            <a:r>
              <a:rPr lang="sl-SI" altLang="sl-SI" dirty="0">
                <a:latin typeface="+mj-lt"/>
              </a:rPr>
              <a:t>Center RS za mobilnost in evropske programe izobraževanja in usposabljanja, </a:t>
            </a:r>
            <a:r>
              <a:rPr lang="sl-SI" altLang="sl-SI" dirty="0" err="1">
                <a:latin typeface="+mj-lt"/>
              </a:rPr>
              <a:t>CMEPIUS</a:t>
            </a:r>
            <a:r>
              <a:rPr lang="sl-SI" altLang="sl-SI" dirty="0">
                <a:latin typeface="+mj-lt"/>
              </a:rPr>
              <a:t> (</a:t>
            </a:r>
            <a:r>
              <a:rPr lang="sl-SI" altLang="sl-SI" dirty="0" err="1">
                <a:latin typeface="+mj-lt"/>
                <a:hlinkClick r:id="rId3"/>
              </a:rPr>
              <a:t>www.cmepius.si</a:t>
            </a:r>
            <a:r>
              <a:rPr lang="sl-SI" altLang="sl-SI" dirty="0">
                <a:latin typeface="+mj-lt"/>
              </a:rPr>
              <a:t>)</a:t>
            </a:r>
          </a:p>
          <a:p>
            <a:pPr eaLnBrk="1" hangingPunct="1">
              <a:spcBef>
                <a:spcPct val="50000"/>
              </a:spcBef>
            </a:pPr>
            <a:r>
              <a:rPr lang="sl-SI" altLang="sl-SI" b="1" dirty="0">
                <a:latin typeface="+mj-lt"/>
              </a:rPr>
              <a:t>Sodelujejo institucije, nosilke Erasmus listine (UL)</a:t>
            </a:r>
          </a:p>
        </p:txBody>
      </p:sp>
    </p:spTree>
    <p:extLst>
      <p:ext uri="{BB962C8B-B14F-4D97-AF65-F5344CB8AC3E}">
        <p14:creationId xmlns:p14="http://schemas.microsoft.com/office/powerpoint/2010/main" val="2698177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Pravokotnik 3"/>
          <p:cNvSpPr>
            <a:spLocks noChangeArrowheads="1"/>
          </p:cNvSpPr>
          <p:nvPr/>
        </p:nvSpPr>
        <p:spPr bwMode="auto">
          <a:xfrm>
            <a:off x="539552" y="1340768"/>
            <a:ext cx="76327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l-SI" altLang="sl-SI" sz="2800" i="1" dirty="0">
                <a:latin typeface="+mj-lt"/>
              </a:rPr>
              <a:t>Številka </a:t>
            </a:r>
            <a:r>
              <a:rPr lang="sl-SI" altLang="sl-SI" sz="2800" i="1" dirty="0" err="1">
                <a:latin typeface="+mj-lt"/>
              </a:rPr>
              <a:t>Erasmus</a:t>
            </a:r>
            <a:r>
              <a:rPr lang="sl-SI" altLang="sl-SI" sz="2800" i="1" dirty="0">
                <a:latin typeface="+mj-lt"/>
              </a:rPr>
              <a:t> listine Univerze v Ljubljani:</a:t>
            </a:r>
            <a:br>
              <a:rPr lang="sl-SI" altLang="sl-SI" sz="2800" i="1" dirty="0">
                <a:latin typeface="+mj-lt"/>
              </a:rPr>
            </a:br>
            <a:r>
              <a:rPr lang="sl-SI" altLang="sl-SI" sz="2800" u="sng" dirty="0">
                <a:solidFill>
                  <a:srgbClr val="225C8B"/>
                </a:solidFill>
                <a:latin typeface="+mj-lt"/>
              </a:rPr>
              <a:t>65996-LA-1-2014-1-SI-E4AKA1-ECHE</a:t>
            </a:r>
          </a:p>
          <a:p>
            <a:pPr eaLnBrk="1" hangingPunct="1"/>
            <a:br>
              <a:rPr lang="sl-SI" altLang="sl-SI" sz="2800" b="1" i="1" dirty="0">
                <a:latin typeface="+mj-lt"/>
              </a:rPr>
            </a:br>
            <a:r>
              <a:rPr lang="sl-SI" altLang="sl-SI" sz="2800" b="1" i="1" dirty="0">
                <a:latin typeface="+mj-lt"/>
              </a:rPr>
              <a:t>Erasmus ID koda Univerze v Ljubljani:</a:t>
            </a:r>
            <a:br>
              <a:rPr lang="sl-SI" altLang="sl-SI" sz="2800" b="1" i="1" dirty="0">
                <a:latin typeface="+mj-lt"/>
              </a:rPr>
            </a:br>
            <a:r>
              <a:rPr lang="sl-SI" altLang="sl-SI" sz="2800" b="1" i="1" dirty="0">
                <a:latin typeface="+mj-lt"/>
              </a:rPr>
              <a:t>SILJUBLJA01</a:t>
            </a:r>
          </a:p>
          <a:p>
            <a:pPr eaLnBrk="1" hangingPunct="1"/>
            <a:endParaRPr lang="sl-SI" altLang="sl-SI" sz="2800" b="1" i="1" dirty="0">
              <a:latin typeface="+mj-lt"/>
            </a:endParaRPr>
          </a:p>
          <a:p>
            <a:pPr eaLnBrk="1" hangingPunct="1"/>
            <a:r>
              <a:rPr lang="sl-SI" altLang="sl-SI" sz="2800" i="1" dirty="0">
                <a:latin typeface="+mj-lt"/>
                <a:hlinkClick r:id="rId3"/>
              </a:rPr>
              <a:t>Erasmus študentska listina</a:t>
            </a:r>
            <a:r>
              <a:rPr lang="sl-SI" altLang="sl-SI" sz="2800" i="1" dirty="0">
                <a:latin typeface="+mj-lt"/>
              </a:rPr>
              <a:t> (pravice in dolžnosti študenta)</a:t>
            </a:r>
            <a:endParaRPr lang="sl-SI" altLang="sl-SI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53183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536" y="1340768"/>
            <a:ext cx="8316912" cy="4319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ct val="50000"/>
              </a:spcBef>
            </a:pPr>
            <a:r>
              <a:rPr lang="sl-SI" altLang="sl-SI" sz="2400" dirty="0">
                <a:latin typeface="+mj-lt"/>
              </a:rPr>
              <a:t>Razpis je objavljen na spletnih straneh UL FGG: </a:t>
            </a:r>
            <a:r>
              <a:rPr lang="sl-SI" altLang="sl-SI" sz="2400" dirty="0">
                <a:latin typeface="+mj-lt"/>
                <a:hlinkClick r:id="rId3"/>
              </a:rPr>
              <a:t>https://www.fgg.uni-lj.si/mednarodne-izmenjave/erasmus/</a:t>
            </a:r>
            <a:endParaRPr lang="sl-SI" altLang="sl-SI" sz="2400" dirty="0">
              <a:latin typeface="+mj-lt"/>
            </a:endParaRPr>
          </a:p>
          <a:p>
            <a:pPr>
              <a:spcBef>
                <a:spcPct val="50000"/>
              </a:spcBef>
            </a:pPr>
            <a:r>
              <a:rPr lang="sl-SI" altLang="sl-SI" sz="2400" dirty="0">
                <a:latin typeface="+mj-lt"/>
              </a:rPr>
              <a:t>Razpis je objavljen za študijsko leto 2026/27, upravičeno obdobje izvajanja aktivnosti: </a:t>
            </a:r>
            <a:r>
              <a:rPr lang="sl-SI" altLang="sl-SI" sz="2400" b="1" dirty="0">
                <a:latin typeface="+mj-lt"/>
              </a:rPr>
              <a:t>1. 6. 2026 – 30. 9. 2027</a:t>
            </a:r>
            <a:endParaRPr lang="sl-SI" altLang="sl-SI" sz="2400" dirty="0">
              <a:latin typeface="+mj-lt"/>
            </a:endParaRPr>
          </a:p>
          <a:p>
            <a:pPr>
              <a:spcBef>
                <a:spcPct val="50000"/>
              </a:spcBef>
            </a:pPr>
            <a:r>
              <a:rPr lang="sl-SI" altLang="sl-SI" sz="2400" dirty="0">
                <a:latin typeface="+mj-lt"/>
              </a:rPr>
              <a:t>UL FGG ima podpisane medsebojne sporazume s tujimi institucijami, seznam objavljen na spletni strani </a:t>
            </a:r>
            <a:r>
              <a:rPr lang="sl-SI" altLang="sl-SI" sz="2000" dirty="0">
                <a:hlinkClick r:id="rId4"/>
              </a:rPr>
              <a:t>https://www.fgg.uni-lj.si/mednarodne-izmenjave/partnerji/</a:t>
            </a:r>
            <a:r>
              <a:rPr lang="sl-SI" altLang="sl-SI" sz="2000" dirty="0"/>
              <a:t> </a:t>
            </a:r>
            <a:endParaRPr lang="sl-SI" altLang="sl-SI" sz="2000" dirty="0"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r>
              <a:rPr lang="sl-SI" altLang="sl-SI" sz="2400" dirty="0">
                <a:latin typeface="+mj-lt"/>
              </a:rPr>
              <a:t>Opredeljeno konkretno število, predvideno področje in stopnja študija ter trajanje izmenjav (2 – 12 mesecev)</a:t>
            </a:r>
          </a:p>
          <a:p>
            <a:pPr>
              <a:spcBef>
                <a:spcPct val="50000"/>
              </a:spcBef>
            </a:pPr>
            <a:r>
              <a:rPr lang="sl-SI" altLang="sl-SI" sz="2400" dirty="0">
                <a:latin typeface="+mj-lt"/>
              </a:rPr>
              <a:t>Rok za prijavo: </a:t>
            </a:r>
            <a:r>
              <a:rPr lang="sl-SI" altLang="sl-SI" sz="2400" b="1" dirty="0">
                <a:latin typeface="+mj-lt"/>
              </a:rPr>
              <a:t>5. 2. 2026</a:t>
            </a:r>
            <a:endParaRPr lang="sl-SI" altLang="sl-SI" sz="2400" dirty="0">
              <a:latin typeface="+mj-lt"/>
            </a:endParaRPr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95536" y="332656"/>
            <a:ext cx="8569325" cy="72008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sl-SI" altLang="sl-SI" b="1" dirty="0">
                <a:latin typeface="+mj-lt"/>
              </a:rPr>
              <a:t>ERASMUS+ za študij za š.l. 2026/27</a:t>
            </a:r>
            <a:endParaRPr lang="sl-SI" altLang="sl-SI" b="1" noProof="1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19264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14942</TotalTime>
  <Words>1979</Words>
  <Application>Microsoft Office PowerPoint</Application>
  <PresentationFormat>On-screen Show (4:3)</PresentationFormat>
  <Paragraphs>224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Arial Bold</vt:lpstr>
      <vt:lpstr>Calibri</vt:lpstr>
      <vt:lpstr>Monotype Sorts</vt:lpstr>
      <vt:lpstr>Office Theme</vt:lpstr>
      <vt:lpstr>Razpisi mednarodnih izmenjav za študente</vt:lpstr>
      <vt:lpstr>PowerPoint Presentation</vt:lpstr>
      <vt:lpstr>Aktualni razpisi za mednarodne  študentske izmenjave </vt:lpstr>
      <vt:lpstr>Aktualni razpisi za mednarodne  študentske izmenjave</vt:lpstr>
      <vt:lpstr>Mednarodna izmenjava študentov = mobilnost </vt:lpstr>
      <vt:lpstr>Mednarodna izmenjava študentov = mobilnost </vt:lpstr>
      <vt:lpstr>Program Erasmus+</vt:lpstr>
      <vt:lpstr>PowerPoint Presentation</vt:lpstr>
      <vt:lpstr>ERASMUS+ za študij za š.l. 2026/27</vt:lpstr>
      <vt:lpstr>RAZPISNI POGOJI</vt:lpstr>
      <vt:lpstr>POSTOPEK PRIJAVE</vt:lpstr>
      <vt:lpstr>ODLOČANJE O SPREJEMU   </vt:lpstr>
      <vt:lpstr>Po odobreni prijavi</vt:lpstr>
      <vt:lpstr>Po odobreni prijavi</vt:lpstr>
      <vt:lpstr>Individualni študijski načrt</vt:lpstr>
      <vt:lpstr>Individualni študijski načrt</vt:lpstr>
      <vt:lpstr>Obveznosti študenta na izmenjavi – opravljanje izpitov</vt:lpstr>
      <vt:lpstr>Obveznosti študenta na izmenjavi – priprava zaključne naloge</vt:lpstr>
      <vt:lpstr>Štipendija</vt:lpstr>
      <vt:lpstr>MED IZMENJAVO</vt:lpstr>
      <vt:lpstr>PO IZMENJAVI</vt:lpstr>
      <vt:lpstr>Drugi aktualni razpisi:  Razpis za štipendije izven programa Erasmus+</vt:lpstr>
      <vt:lpstr>Drugi aktualni razpisi:  Razpis za dvojno diplomo ZHAW</vt:lpstr>
      <vt:lpstr>Drugi aktualni razpisi:  Razpis za dvojno diplomo UNICAL</vt:lpstr>
      <vt:lpstr>Drugi aktualni razpisi:  Razpis za Erasmus prakso za š.l. 2025/26</vt:lpstr>
      <vt:lpstr>Drugi aktualni razpisi:  Razpis za Erasmus prakso za š.l. 2025/26</vt:lpstr>
      <vt:lpstr>Drugi aktualni razpisi:  Likarjev sklad za študij na TU München</vt:lpstr>
      <vt:lpstr>Navodila za mednarodne izmenjave</vt:lpstr>
      <vt:lpstr>Vodnik za mednarodne študentske izmenjave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bosti lisko</dc:creator>
  <cp:lastModifiedBy>Hudin, Romana</cp:lastModifiedBy>
  <cp:revision>280</cp:revision>
  <dcterms:created xsi:type="dcterms:W3CDTF">2013-11-25T16:24:03Z</dcterms:created>
  <dcterms:modified xsi:type="dcterms:W3CDTF">2025-12-09T10:33:44Z</dcterms:modified>
</cp:coreProperties>
</file>