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267" r:id="rId3"/>
    <p:sldId id="268" r:id="rId4"/>
    <p:sldId id="269" r:id="rId5"/>
    <p:sldId id="285" r:id="rId6"/>
    <p:sldId id="270" r:id="rId7"/>
    <p:sldId id="282" r:id="rId8"/>
    <p:sldId id="275" r:id="rId9"/>
    <p:sldId id="274" r:id="rId10"/>
    <p:sldId id="271" r:id="rId11"/>
    <p:sldId id="283" r:id="rId12"/>
    <p:sldId id="277" r:id="rId13"/>
    <p:sldId id="278" r:id="rId14"/>
    <p:sldId id="279" r:id="rId15"/>
    <p:sldId id="284" r:id="rId16"/>
    <p:sldId id="280" r:id="rId17"/>
    <p:sldId id="281" r:id="rId18"/>
    <p:sldId id="261" r:id="rId19"/>
  </p:sldIdLst>
  <p:sldSz cx="9144000" cy="6858000" type="screen4x3"/>
  <p:notesSz cx="6735763" cy="9799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lanek GV" initials="GV_025" lastIdx="3" clrIdx="0"/>
  <p:cmAuthor id="1" name="DusanP" initials="DP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5C89"/>
    <a:srgbClr val="225C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45" autoAdjust="0"/>
    <p:restoredTop sz="94682" autoAdjust="0"/>
  </p:normalViewPr>
  <p:slideViewPr>
    <p:cSldViewPr snapToObjects="1"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68942-FAE2-4544-8F4C-6C15B6FD9F63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3F10A-FACB-1D44-B623-2CB2E6A1AEB8}" type="slidenum">
              <a:rPr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9538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1025B-1E68-C749-BBFF-105AB59E3C61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5013"/>
            <a:ext cx="4897437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54828"/>
            <a:ext cx="5388610" cy="4409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2C9D8-5565-7C4D-AC05-AB5E266207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3177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580">
              <a:defRPr kumimoji="1" sz="2200">
                <a:solidFill>
                  <a:schemeClr val="tx1"/>
                </a:solidFill>
                <a:latin typeface="Arial" pitchFamily="34" charset="0"/>
              </a:defRPr>
            </a:lvl1pPr>
            <a:lvl2pPr marL="685817" indent="-263776" defTabSz="886580">
              <a:defRPr kumimoji="1" sz="2200">
                <a:solidFill>
                  <a:schemeClr val="tx1"/>
                </a:solidFill>
                <a:latin typeface="Arial" pitchFamily="34" charset="0"/>
              </a:defRPr>
            </a:lvl2pPr>
            <a:lvl3pPr marL="1055103" indent="-211021" defTabSz="886580">
              <a:defRPr kumimoji="1" sz="2200">
                <a:solidFill>
                  <a:schemeClr val="tx1"/>
                </a:solidFill>
                <a:latin typeface="Arial" pitchFamily="34" charset="0"/>
              </a:defRPr>
            </a:lvl3pPr>
            <a:lvl4pPr marL="1477145" indent="-211021" defTabSz="886580">
              <a:defRPr kumimoji="1" sz="2200">
                <a:solidFill>
                  <a:schemeClr val="tx1"/>
                </a:solidFill>
                <a:latin typeface="Arial" pitchFamily="34" charset="0"/>
              </a:defRPr>
            </a:lvl4pPr>
            <a:lvl5pPr marL="1899186" indent="-211021" defTabSz="886580">
              <a:defRPr kumimoji="1" sz="2200">
                <a:solidFill>
                  <a:schemeClr val="tx1"/>
                </a:solidFill>
                <a:latin typeface="Arial" pitchFamily="34" charset="0"/>
              </a:defRPr>
            </a:lvl5pPr>
            <a:lvl6pPr marL="2321227" indent="-211021" defTabSz="88658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Arial" pitchFamily="34" charset="0"/>
              </a:defRPr>
            </a:lvl6pPr>
            <a:lvl7pPr marL="2743269" indent="-211021" defTabSz="88658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Arial" pitchFamily="34" charset="0"/>
              </a:defRPr>
            </a:lvl7pPr>
            <a:lvl8pPr marL="3165310" indent="-211021" defTabSz="88658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Arial" pitchFamily="34" charset="0"/>
              </a:defRPr>
            </a:lvl8pPr>
            <a:lvl9pPr marL="3587351" indent="-211021" defTabSz="88658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sl-SI" sz="900" dirty="0"/>
              <a:t>*</a:t>
            </a:r>
            <a:endParaRPr lang="en-US" altLang="sl-SI" sz="1100" dirty="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580">
              <a:defRPr kumimoji="1" sz="2200">
                <a:solidFill>
                  <a:schemeClr val="tx1"/>
                </a:solidFill>
                <a:latin typeface="Arial" pitchFamily="34" charset="0"/>
              </a:defRPr>
            </a:lvl1pPr>
            <a:lvl2pPr marL="685817" indent="-263776" defTabSz="886580">
              <a:defRPr kumimoji="1" sz="2200">
                <a:solidFill>
                  <a:schemeClr val="tx1"/>
                </a:solidFill>
                <a:latin typeface="Arial" pitchFamily="34" charset="0"/>
              </a:defRPr>
            </a:lvl2pPr>
            <a:lvl3pPr marL="1055103" indent="-211021" defTabSz="886580">
              <a:defRPr kumimoji="1" sz="2200">
                <a:solidFill>
                  <a:schemeClr val="tx1"/>
                </a:solidFill>
                <a:latin typeface="Arial" pitchFamily="34" charset="0"/>
              </a:defRPr>
            </a:lvl3pPr>
            <a:lvl4pPr marL="1477145" indent="-211021" defTabSz="886580">
              <a:defRPr kumimoji="1" sz="2200">
                <a:solidFill>
                  <a:schemeClr val="tx1"/>
                </a:solidFill>
                <a:latin typeface="Arial" pitchFamily="34" charset="0"/>
              </a:defRPr>
            </a:lvl4pPr>
            <a:lvl5pPr marL="1899186" indent="-211021" defTabSz="886580">
              <a:defRPr kumimoji="1" sz="2200">
                <a:solidFill>
                  <a:schemeClr val="tx1"/>
                </a:solidFill>
                <a:latin typeface="Arial" pitchFamily="34" charset="0"/>
              </a:defRPr>
            </a:lvl5pPr>
            <a:lvl6pPr marL="2321227" indent="-211021" defTabSz="88658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Arial" pitchFamily="34" charset="0"/>
              </a:defRPr>
            </a:lvl6pPr>
            <a:lvl7pPr marL="2743269" indent="-211021" defTabSz="88658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Arial" pitchFamily="34" charset="0"/>
              </a:defRPr>
            </a:lvl7pPr>
            <a:lvl8pPr marL="3165310" indent="-211021" defTabSz="88658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Arial" pitchFamily="34" charset="0"/>
              </a:defRPr>
            </a:lvl8pPr>
            <a:lvl9pPr marL="3587351" indent="-211021" defTabSz="88658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548B834-022F-401E-8F85-85A4F4E18F39}" type="slidenum">
              <a:rPr lang="en-US" altLang="sl-SI" sz="1100"/>
              <a:pPr/>
              <a:t>8</a:t>
            </a:fld>
            <a:endParaRPr lang="en-US" altLang="sl-SI" sz="1100" dirty="0"/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2C9D8-5565-7C4D-AC05-AB5E2662071F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D8058-0F42-9C4A-BEA0-5DCBF9627423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D03F-D26C-6B42-AA86-8FC87A42C703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C047-2C49-9047-8056-BD5265B65E7F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68AC1-9499-A94D-BEB9-D8BB2CED0DE6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F45FD-387E-C947-8AEE-C748188733CF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CE94-19F9-FD4F-A6F5-C283EE20AC42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8218-761A-7E4D-AA9E-2CEF856FF8FE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B9D2A-E03D-924C-8538-7E9512A69B9D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C72B-93AF-6C49-B659-D7B784F7FA77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8334-8216-7547-9856-B24EEB3DE3CA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DF4E-00F4-BB4A-B25F-01DE06EFB6E5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gg_prihodnost_ppt_nadaljni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324600"/>
            <a:ext cx="9144000" cy="533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25C8B"/>
                </a:solidFill>
              </a:defRPr>
            </a:lvl1pPr>
          </a:lstStyle>
          <a:p>
            <a:fld id="{3E833AF8-68F6-8440-A4A2-FD5430CA7BDC}" type="datetime1">
              <a:rPr lang="sl-SI"/>
              <a:pPr/>
              <a:t>15.2.2016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25C8B"/>
                </a:solidFill>
              </a:defRPr>
            </a:lvl1pPr>
          </a:lstStyle>
          <a:p>
            <a:fld id="{603FB68F-CE4F-6844-9426-38812AE349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rgbClr val="225C8B"/>
          </a:solidFill>
          <a:latin typeface="Arial Bold"/>
          <a:ea typeface="+mj-ea"/>
          <a:cs typeface="Arial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b="0" i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rhudin@fgg.uni-lj.si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jana.selih@fgg.uni-lj.si" TargetMode="External"/><Relationship Id="rId2" Type="http://schemas.openxmlformats.org/officeDocument/2006/relationships/hyperlink" Target="https://id.uni-lj.si/index.php?lang=en_US&amp;action=idporta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mailto:katjaogrind3@gmail.com" TargetMode="External"/><Relationship Id="rId3" Type="http://schemas.openxmlformats.org/officeDocument/2006/relationships/hyperlink" Target="mailto:danijelgeorgijev94@gmail.com" TargetMode="External"/><Relationship Id="rId7" Type="http://schemas.openxmlformats.org/officeDocument/2006/relationships/hyperlink" Target="mailto:maja.klenovsek@gmail.com" TargetMode="External"/><Relationship Id="rId2" Type="http://schemas.openxmlformats.org/officeDocument/2006/relationships/hyperlink" Target="mailto:jotanovic.uros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orakovac3@gmail.com" TargetMode="External"/><Relationship Id="rId5" Type="http://schemas.openxmlformats.org/officeDocument/2006/relationships/hyperlink" Target="mailto:barbyfrelih@gmail.com" TargetMode="External"/><Relationship Id="rId4" Type="http://schemas.openxmlformats.org/officeDocument/2006/relationships/hyperlink" Target="mailto:franc_filip@hotmail.com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fgg_prihodnost_ppt_prv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9570"/>
            <a:ext cx="9144000" cy="1714500"/>
          </a:xfrm>
          <a:prstGeom prst="rect">
            <a:avLst/>
          </a:prstGeom>
        </p:spPr>
      </p:pic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381000" indent="-381000"/>
            <a:r>
              <a:rPr lang="sl-SI" altLang="sl-SI" dirty="0" smtClean="0">
                <a:solidFill>
                  <a:schemeClr val="tx2"/>
                </a:solidFill>
              </a:rPr>
              <a:t/>
            </a:r>
            <a:br>
              <a:rPr lang="sl-SI" altLang="sl-SI" dirty="0" smtClean="0">
                <a:solidFill>
                  <a:schemeClr val="tx2"/>
                </a:solidFill>
              </a:rPr>
            </a:br>
            <a:r>
              <a:rPr lang="sl-SI" altLang="sl-SI" dirty="0">
                <a:solidFill>
                  <a:schemeClr val="tx2"/>
                </a:solidFill>
              </a:rPr>
              <a:t/>
            </a:r>
            <a:br>
              <a:rPr lang="sl-SI" altLang="sl-SI" dirty="0">
                <a:solidFill>
                  <a:schemeClr val="tx2"/>
                </a:solidFill>
              </a:rPr>
            </a:br>
            <a:r>
              <a:rPr lang="sl-SI" altLang="sl-SI" dirty="0" smtClean="0">
                <a:solidFill>
                  <a:schemeClr val="tx2"/>
                </a:solidFill>
              </a:rPr>
              <a:t/>
            </a:r>
            <a:br>
              <a:rPr lang="sl-SI" altLang="sl-SI" dirty="0" smtClean="0">
                <a:solidFill>
                  <a:schemeClr val="tx2"/>
                </a:solidFill>
              </a:rPr>
            </a:br>
            <a:r>
              <a:rPr lang="en-GB" altLang="sl-SI" dirty="0" smtClean="0">
                <a:solidFill>
                  <a:schemeClr val="tx2"/>
                </a:solidFill>
              </a:rPr>
              <a:t>WELCOME MEETING FOR INTERNATIONAL </a:t>
            </a:r>
            <a:r>
              <a:rPr lang="sl-SI" altLang="sl-SI" dirty="0" smtClean="0">
                <a:solidFill>
                  <a:schemeClr val="tx2"/>
                </a:solidFill>
              </a:rPr>
              <a:t>EXCHANGE </a:t>
            </a:r>
            <a:r>
              <a:rPr lang="en-GB" altLang="sl-SI" dirty="0" smtClean="0">
                <a:solidFill>
                  <a:schemeClr val="tx2"/>
                </a:solidFill>
              </a:rPr>
              <a:t>STUDENTS</a:t>
            </a:r>
            <a:r>
              <a:rPr lang="en-GB" altLang="sl-SI" i="1" dirty="0" smtClean="0"/>
              <a:t/>
            </a:r>
            <a:br>
              <a:rPr lang="en-GB" altLang="sl-SI" i="1" dirty="0" smtClean="0"/>
            </a:br>
            <a:r>
              <a:rPr lang="sl-SI" altLang="sl-SI" i="1" dirty="0" smtClean="0"/>
              <a:t/>
            </a:r>
            <a:br>
              <a:rPr lang="sl-SI" altLang="sl-SI" i="1" dirty="0" smtClean="0"/>
            </a:br>
            <a:r>
              <a:rPr lang="sl-SI" altLang="sl-SI" i="1" dirty="0" smtClean="0"/>
              <a:t/>
            </a:r>
            <a:br>
              <a:rPr lang="sl-SI" altLang="sl-SI" i="1" dirty="0" smtClean="0"/>
            </a:br>
            <a:endParaRPr lang="en-GB" altLang="sl-SI" sz="2200" dirty="0">
              <a:solidFill>
                <a:schemeClr val="tx2"/>
              </a:solidFill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30616" cy="2423120"/>
          </a:xfrm>
        </p:spPr>
        <p:txBody>
          <a:bodyPr>
            <a:normAutofit fontScale="25000" lnSpcReduction="20000"/>
          </a:bodyPr>
          <a:lstStyle/>
          <a:p>
            <a:endParaRPr lang="sl-SI" altLang="sl-SI" sz="4500" i="1" dirty="0" smtClean="0"/>
          </a:p>
          <a:p>
            <a:pPr>
              <a:spcBef>
                <a:spcPts val="0"/>
              </a:spcBef>
            </a:pPr>
            <a:r>
              <a:rPr lang="en-GB" altLang="sl-SI" sz="9600" i="1" dirty="0" smtClean="0"/>
              <a:t>Erasmus Co-ordinator:</a:t>
            </a:r>
            <a:br>
              <a:rPr lang="en-GB" altLang="sl-SI" sz="9600" i="1" dirty="0" smtClean="0"/>
            </a:br>
            <a:r>
              <a:rPr lang="en-GB" altLang="sl-SI" sz="9600" i="1" dirty="0" smtClean="0"/>
              <a:t>Assist. Prof. Dušan Petrovič, Ph.D.</a:t>
            </a:r>
            <a:br>
              <a:rPr lang="en-GB" altLang="sl-SI" sz="9600" i="1" dirty="0" smtClean="0"/>
            </a:br>
            <a:r>
              <a:rPr lang="en-GB" altLang="sl-SI" sz="9600" i="1" dirty="0" smtClean="0"/>
              <a:t/>
            </a:r>
            <a:br>
              <a:rPr lang="en-GB" altLang="sl-SI" sz="9600" i="1" dirty="0" smtClean="0"/>
            </a:br>
            <a:r>
              <a:rPr lang="en-GB" altLang="sl-SI" sz="9600" i="1" dirty="0" smtClean="0"/>
              <a:t/>
            </a:r>
            <a:br>
              <a:rPr lang="en-GB" altLang="sl-SI" sz="9600" i="1" dirty="0" smtClean="0"/>
            </a:br>
            <a:r>
              <a:rPr lang="en-GB" altLang="sl-SI" sz="9600" i="1" dirty="0" smtClean="0"/>
              <a:t>International Office: </a:t>
            </a:r>
            <a:r>
              <a:rPr lang="en-GB" altLang="sl-SI" sz="9600" dirty="0" smtClean="0"/>
              <a:t/>
            </a:r>
            <a:br>
              <a:rPr lang="en-GB" altLang="sl-SI" sz="9600" dirty="0" smtClean="0"/>
            </a:br>
            <a:r>
              <a:rPr lang="en-GB" altLang="sl-SI" sz="9600" i="1" dirty="0" smtClean="0"/>
              <a:t>Romana Hudin</a:t>
            </a:r>
            <a:br>
              <a:rPr lang="en-GB" altLang="sl-SI" sz="9600" i="1" dirty="0" smtClean="0"/>
            </a:br>
            <a:endParaRPr lang="sl-SI" altLang="sl-SI" sz="9600" i="1" dirty="0" smtClean="0"/>
          </a:p>
          <a:p>
            <a:pPr>
              <a:spcBef>
                <a:spcPts val="0"/>
              </a:spcBef>
            </a:pPr>
            <a:r>
              <a:rPr lang="en-GB" sz="9600" i="1" dirty="0" smtClean="0"/>
              <a:t>February 2016</a:t>
            </a:r>
            <a:endParaRPr lang="en-GB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289" y="53752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l-SI" dirty="0" smtClean="0"/>
              <a:t>Faculty of Civil and Geodetic Engineering</a:t>
            </a:r>
            <a:endParaRPr lang="sl-SI" dirty="0"/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2BE6C95-E360-4464-A5B4-497DB4CAA1B3}" type="slidenum">
              <a:rPr lang="en-GB" altLang="sl-SI" sz="1400"/>
              <a:pPr/>
              <a:t>10</a:t>
            </a:fld>
            <a:endParaRPr lang="en-GB" altLang="sl-SI" sz="14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876342"/>
            <a:ext cx="7296079" cy="5472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222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fgg_prihodnost_ppt_prv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9570"/>
            <a:ext cx="9144000" cy="1714500"/>
          </a:xfrm>
          <a:prstGeom prst="rect">
            <a:avLst/>
          </a:prstGeom>
        </p:spPr>
      </p:pic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0" y="1886967"/>
            <a:ext cx="9144000" cy="1470025"/>
          </a:xfrm>
        </p:spPr>
        <p:txBody>
          <a:bodyPr>
            <a:normAutofit/>
          </a:bodyPr>
          <a:lstStyle/>
          <a:p>
            <a:pPr marL="381000" indent="-381000"/>
            <a:r>
              <a:rPr lang="sl-SI" altLang="sl-SI" dirty="0" smtClean="0">
                <a:solidFill>
                  <a:schemeClr val="tx2"/>
                </a:solidFill>
              </a:rPr>
              <a:t>I</a:t>
            </a:r>
            <a:r>
              <a:rPr lang="en-GB" altLang="sl-SI" dirty="0" smtClean="0"/>
              <a:t>nstructions </a:t>
            </a:r>
            <a:r>
              <a:rPr lang="en-GB" altLang="sl-SI" dirty="0"/>
              <a:t>for incoming </a:t>
            </a:r>
            <a:r>
              <a:rPr lang="en-GB" altLang="sl-SI" dirty="0" smtClean="0"/>
              <a:t>students</a:t>
            </a:r>
            <a:r>
              <a:rPr lang="sl-SI" altLang="sl-SI" i="1" dirty="0" smtClean="0"/>
              <a:t/>
            </a:r>
            <a:br>
              <a:rPr lang="sl-SI" altLang="sl-SI" i="1" dirty="0" smtClean="0"/>
            </a:br>
            <a:endParaRPr lang="en-GB" altLang="sl-SI" sz="2200" dirty="0">
              <a:solidFill>
                <a:schemeClr val="tx2"/>
              </a:solidFill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107504" y="3140968"/>
            <a:ext cx="8856984" cy="3168352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altLang="sl-SI" sz="2200" dirty="0" smtClean="0">
                <a:solidFill>
                  <a:schemeClr val="tx1"/>
                </a:solidFill>
              </a:rPr>
              <a:t>Upon </a:t>
            </a:r>
            <a:r>
              <a:rPr lang="en-GB" altLang="sl-SI" sz="2200" dirty="0">
                <a:solidFill>
                  <a:schemeClr val="tx1"/>
                </a:solidFill>
              </a:rPr>
              <a:t>arrival contact International Office – Ms. Romana Hudin, Faculty of Civil and Geodetic Engineering, </a:t>
            </a:r>
            <a:r>
              <a:rPr lang="en-GB" altLang="sl-SI" sz="2200" dirty="0" smtClean="0">
                <a:solidFill>
                  <a:schemeClr val="tx1"/>
                </a:solidFill>
              </a:rPr>
              <a:t>room</a:t>
            </a:r>
            <a:r>
              <a:rPr lang="sl-SI" altLang="sl-SI" sz="2200" dirty="0" smtClean="0">
                <a:solidFill>
                  <a:schemeClr val="tx1"/>
                </a:solidFill>
              </a:rPr>
              <a:t> P-3</a:t>
            </a:r>
            <a:r>
              <a:rPr lang="en-GB" altLang="sl-SI" sz="2200" dirty="0" smtClean="0">
                <a:solidFill>
                  <a:schemeClr val="tx1"/>
                </a:solidFill>
              </a:rPr>
              <a:t> (</a:t>
            </a:r>
            <a:r>
              <a:rPr lang="sl-SI" altLang="sl-SI" sz="2200" dirty="0" smtClean="0">
                <a:solidFill>
                  <a:schemeClr val="tx1"/>
                </a:solidFill>
              </a:rPr>
              <a:t>ground</a:t>
            </a:r>
            <a:r>
              <a:rPr lang="en-GB" altLang="sl-SI" sz="2200" dirty="0" smtClean="0">
                <a:solidFill>
                  <a:schemeClr val="tx1"/>
                </a:solidFill>
              </a:rPr>
              <a:t> </a:t>
            </a:r>
            <a:r>
              <a:rPr lang="en-GB" altLang="sl-SI" sz="2200" dirty="0">
                <a:solidFill>
                  <a:schemeClr val="tx1"/>
                </a:solidFill>
              </a:rPr>
              <a:t>floor), Jamova 2, 1000 Ljubljana</a:t>
            </a:r>
            <a:r>
              <a:rPr lang="en-GB" altLang="sl-SI" sz="2200" dirty="0"/>
              <a:t> (</a:t>
            </a:r>
            <a:r>
              <a:rPr lang="en-GB" altLang="sl-SI" sz="2200" u="sng" dirty="0">
                <a:hlinkClick r:id="rId4"/>
              </a:rPr>
              <a:t>r</a:t>
            </a:r>
            <a:r>
              <a:rPr lang="sl-SI" altLang="sl-SI" sz="2200" u="sng" dirty="0">
                <a:hlinkClick r:id="rId4"/>
              </a:rPr>
              <a:t>omana.</a:t>
            </a:r>
            <a:r>
              <a:rPr lang="en-GB" altLang="sl-SI" sz="2200" u="sng" dirty="0">
                <a:hlinkClick r:id="rId4"/>
              </a:rPr>
              <a:t>hudin@fgg.uni-lj.si</a:t>
            </a:r>
            <a:r>
              <a:rPr lang="en-GB" altLang="sl-SI" sz="2200" dirty="0"/>
              <a:t> )</a:t>
            </a:r>
            <a:endParaRPr lang="sl-SI" altLang="sl-SI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sl-SI" altLang="sl-SI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altLang="sl-SI" sz="2200" dirty="0">
                <a:solidFill>
                  <a:schemeClr val="tx1"/>
                </a:solidFill>
              </a:rPr>
              <a:t>According to your Learning Agreement you will receive information about responsible teachers of individual courses. </a:t>
            </a:r>
            <a:endParaRPr lang="sl-SI" altLang="sl-SI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9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grada številke diapoz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0D56B66-37DF-49F5-9368-3B03B0246652}" type="slidenum">
              <a:rPr lang="en-GB" altLang="sl-SI" sz="1400"/>
              <a:pPr/>
              <a:t>12</a:t>
            </a:fld>
            <a:endParaRPr lang="en-GB" altLang="sl-SI" sz="1400" dirty="0"/>
          </a:p>
        </p:txBody>
      </p:sp>
      <p:sp>
        <p:nvSpPr>
          <p:cNvPr id="1089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sl-SI" dirty="0" smtClean="0"/>
              <a:t>Instructions for incoming students</a:t>
            </a:r>
            <a:endParaRPr lang="sl-SI" altLang="sl-SI" dirty="0" smtClean="0"/>
          </a:p>
        </p:txBody>
      </p:sp>
      <p:sp>
        <p:nvSpPr>
          <p:cNvPr id="108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sl-SI" dirty="0" smtClean="0"/>
              <a:t>You should contact the teachers within one week after arrival. They will define your obligations, study literature, seminar work, etc. </a:t>
            </a:r>
            <a:endParaRPr lang="sl-SI" altLang="sl-SI" dirty="0" smtClean="0"/>
          </a:p>
          <a:p>
            <a:pPr>
              <a:buFont typeface="Wingdings" pitchFamily="2" charset="2"/>
              <a:buNone/>
            </a:pPr>
            <a:r>
              <a:rPr lang="en-GB" altLang="sl-SI" dirty="0" smtClean="0"/>
              <a:t> </a:t>
            </a:r>
            <a:endParaRPr lang="sl-SI" altLang="sl-SI" dirty="0" smtClean="0"/>
          </a:p>
          <a:p>
            <a:r>
              <a:rPr lang="en-GB" altLang="sl-SI" dirty="0" smtClean="0"/>
              <a:t>If you wish to change your Learning Agreement, discuss the changes with adequate teachers and bring the form Changes to Original Learning Agreement to </a:t>
            </a:r>
            <a:r>
              <a:rPr lang="sl-SI" altLang="sl-SI" dirty="0" smtClean="0"/>
              <a:t>International Office</a:t>
            </a:r>
            <a:r>
              <a:rPr lang="en-GB" altLang="sl-SI" dirty="0" smtClean="0"/>
              <a:t>. </a:t>
            </a:r>
            <a:endParaRPr lang="sl-SI" altLang="sl-SI" dirty="0" smtClean="0"/>
          </a:p>
          <a:p>
            <a:endParaRPr lang="sl-SI" altLang="sl-SI" dirty="0" smtClean="0"/>
          </a:p>
        </p:txBody>
      </p:sp>
    </p:spTree>
    <p:extLst>
      <p:ext uri="{BB962C8B-B14F-4D97-AF65-F5344CB8AC3E}">
        <p14:creationId xmlns:p14="http://schemas.microsoft.com/office/powerpoint/2010/main" val="202655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grada številke diapoz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1A20828-736F-4428-B58A-2C0EE2E76916}" type="slidenum">
              <a:rPr lang="en-GB" altLang="sl-SI" sz="1400"/>
              <a:pPr/>
              <a:t>13</a:t>
            </a:fld>
            <a:endParaRPr lang="en-GB" altLang="sl-SI" sz="1400" dirty="0"/>
          </a:p>
        </p:txBody>
      </p:sp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sl-SI" dirty="0" smtClean="0"/>
              <a:t>Instructions for incoming students</a:t>
            </a:r>
            <a:endParaRPr lang="sl-SI" altLang="sl-SI" dirty="0" smtClean="0"/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sl-SI" dirty="0" smtClean="0"/>
              <a:t>For each exam that you pass, professors will issue a signed certificate with adequate grade. In order to be issued the final Transcript of Records, you should bring these certificates to </a:t>
            </a:r>
            <a:r>
              <a:rPr lang="sl-SI" altLang="sl-SI" dirty="0" smtClean="0"/>
              <a:t>International Office</a:t>
            </a:r>
            <a:r>
              <a:rPr lang="en-GB" altLang="sl-SI" dirty="0" smtClean="0"/>
              <a:t>.</a:t>
            </a:r>
            <a:endParaRPr lang="sl-SI" altLang="sl-SI" dirty="0" smtClean="0"/>
          </a:p>
          <a:p>
            <a:endParaRPr lang="sl-SI" altLang="sl-SI" dirty="0" smtClean="0"/>
          </a:p>
          <a:p>
            <a:r>
              <a:rPr lang="en-GB" altLang="sl-SI" dirty="0" smtClean="0"/>
              <a:t>You should finish all the defined obligations and exams before you leave and go back home. It is not allowed to make exams from your home institution.</a:t>
            </a:r>
            <a:endParaRPr lang="sl-SI" altLang="sl-SI" dirty="0" smtClean="0"/>
          </a:p>
        </p:txBody>
      </p:sp>
    </p:spTree>
    <p:extLst>
      <p:ext uri="{BB962C8B-B14F-4D97-AF65-F5344CB8AC3E}">
        <p14:creationId xmlns:p14="http://schemas.microsoft.com/office/powerpoint/2010/main" val="3048326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sl-SI" dirty="0" smtClean="0"/>
              <a:t>Instructions for incoming students</a:t>
            </a:r>
            <a:endParaRPr lang="sl-SI" altLang="sl-SI" dirty="0" smtClean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altLang="sl-SI" dirty="0" smtClean="0"/>
              <a:t>UL FGG provides access to the Eduroam WiFi network. In order to use it, ensure </a:t>
            </a:r>
            <a:r>
              <a:rPr lang="en-GB" altLang="sl-SI" b="1" dirty="0" smtClean="0"/>
              <a:t>beforehand</a:t>
            </a:r>
            <a:r>
              <a:rPr lang="en-GB" altLang="sl-SI" dirty="0" smtClean="0"/>
              <a:t> that you are able to use Eduroam when still at your home institution.</a:t>
            </a:r>
          </a:p>
          <a:p>
            <a:r>
              <a:rPr lang="en-GB" altLang="sl-SI" dirty="0" smtClean="0"/>
              <a:t>Digital Identity: To activate your DI as student of University of Ljubljana, go to: </a:t>
            </a:r>
            <a:r>
              <a:rPr lang="en-GB" altLang="sl-SI" dirty="0" smtClean="0">
                <a:hlinkClick r:id="rId2"/>
              </a:rPr>
              <a:t>https://id.uni-lj.si/index.php?lang=en_US&amp;action=idportal</a:t>
            </a:r>
            <a:endParaRPr lang="sl-SI" altLang="sl-SI" dirty="0" smtClean="0"/>
          </a:p>
          <a:p>
            <a:pPr>
              <a:spcBef>
                <a:spcPct val="0"/>
              </a:spcBef>
              <a:buFont typeface="Wingdings" pitchFamily="2" charset="2"/>
              <a:buNone/>
            </a:pPr>
            <a:endParaRPr lang="en-GB" altLang="sl-SI" dirty="0" smtClean="0"/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GB" altLang="sl-SI" dirty="0" smtClean="0"/>
              <a:t>For any further information, please contact International Office, Ms. Romana Hudin or Erasmus </a:t>
            </a:r>
            <a:r>
              <a:rPr lang="sl-SI" altLang="sl-SI" dirty="0" smtClean="0"/>
              <a:t>C</a:t>
            </a:r>
            <a:r>
              <a:rPr lang="en-GB" altLang="sl-SI" dirty="0" smtClean="0"/>
              <a:t>oordinator Prof. Dušan Petrovič (</a:t>
            </a:r>
            <a:r>
              <a:rPr lang="en-GB" altLang="sl-SI" u="sng" dirty="0" smtClean="0">
                <a:hlinkClick r:id="rId3"/>
              </a:rPr>
              <a:t>dusan.petrovic@fgg.uni-lj.si</a:t>
            </a:r>
            <a:r>
              <a:rPr lang="en-GB" altLang="sl-SI" dirty="0" smtClean="0"/>
              <a:t>).</a:t>
            </a:r>
          </a:p>
          <a:p>
            <a:pPr>
              <a:buFont typeface="Wingdings" pitchFamily="2" charset="2"/>
              <a:buNone/>
            </a:pPr>
            <a:endParaRPr lang="sl-SI" altLang="sl-SI" dirty="0" smtClean="0"/>
          </a:p>
        </p:txBody>
      </p:sp>
      <p:sp>
        <p:nvSpPr>
          <p:cNvPr id="15364" name="Ograda številke diapoz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CD343B7-4E4C-44CC-B9CD-B30391AB5F1C}" type="slidenum">
              <a:rPr lang="en-GB" altLang="sl-SI" sz="1400"/>
              <a:pPr/>
              <a:t>14</a:t>
            </a:fld>
            <a:endParaRPr lang="en-GB" altLang="sl-SI" sz="1400" dirty="0"/>
          </a:p>
        </p:txBody>
      </p:sp>
    </p:spTree>
    <p:extLst>
      <p:ext uri="{BB962C8B-B14F-4D97-AF65-F5344CB8AC3E}">
        <p14:creationId xmlns:p14="http://schemas.microsoft.com/office/powerpoint/2010/main" val="291075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Meet our student tutors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Student t</a:t>
            </a:r>
            <a:r>
              <a:rPr lang="sl-SI" sz="2000" dirty="0" smtClean="0"/>
              <a:t>u</a:t>
            </a:r>
            <a:r>
              <a:rPr lang="en-GB" sz="2000" dirty="0" smtClean="0"/>
              <a:t>tors for foreign students are there to help you get around the faculty and with any study problems. 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In the academic year 2015/2016 they are: </a:t>
            </a:r>
          </a:p>
          <a:p>
            <a:pPr lvl="0"/>
            <a:r>
              <a:rPr lang="en-GB" sz="2000" dirty="0" smtClean="0"/>
              <a:t>Uroš Jotanović, Civil Engineering (</a:t>
            </a:r>
            <a:r>
              <a:rPr lang="en-GB" sz="2000" dirty="0" smtClean="0">
                <a:hlinkClick r:id="rId2"/>
              </a:rPr>
              <a:t>jotanovic.uros@gmail.com</a:t>
            </a:r>
            <a:r>
              <a:rPr lang="en-GB" sz="2000" dirty="0" smtClean="0"/>
              <a:t>)</a:t>
            </a:r>
          </a:p>
          <a:p>
            <a:pPr lvl="0"/>
            <a:r>
              <a:rPr lang="en-GB" sz="2000" dirty="0" smtClean="0"/>
              <a:t>Danijel Georgijev, Civil Engineering (</a:t>
            </a:r>
            <a:r>
              <a:rPr lang="en-GB" sz="2000" dirty="0" smtClean="0">
                <a:hlinkClick r:id="rId3"/>
              </a:rPr>
              <a:t>danijelgeorgijev94@gmail.com</a:t>
            </a:r>
            <a:r>
              <a:rPr lang="en-GB" sz="2000" dirty="0" smtClean="0"/>
              <a:t>)  </a:t>
            </a:r>
          </a:p>
          <a:p>
            <a:pPr lvl="0"/>
            <a:r>
              <a:rPr lang="en-GB" sz="2000" dirty="0" smtClean="0"/>
              <a:t>Filip Franc, Civil Engineering (</a:t>
            </a:r>
            <a:r>
              <a:rPr lang="en-GB" sz="2000" dirty="0" smtClean="0">
                <a:hlinkClick r:id="rId4"/>
              </a:rPr>
              <a:t>franc_filip@hotmail.com</a:t>
            </a:r>
            <a:r>
              <a:rPr lang="en-GB" sz="2000" dirty="0" smtClean="0"/>
              <a:t>)</a:t>
            </a:r>
          </a:p>
          <a:p>
            <a:pPr lvl="0"/>
            <a:r>
              <a:rPr lang="en-GB" sz="2000" dirty="0" smtClean="0"/>
              <a:t>Barbara Fröhlich, Geodesy (</a:t>
            </a:r>
            <a:r>
              <a:rPr lang="en-GB" sz="2000" dirty="0" smtClean="0">
                <a:hlinkClick r:id="rId5"/>
              </a:rPr>
              <a:t>barbyfrelih@gmail.com</a:t>
            </a:r>
            <a:r>
              <a:rPr lang="en-GB" sz="2000" dirty="0" smtClean="0"/>
              <a:t>) </a:t>
            </a:r>
          </a:p>
          <a:p>
            <a:pPr lvl="0"/>
            <a:r>
              <a:rPr lang="en-GB" sz="2000" dirty="0" smtClean="0"/>
              <a:t>Dora Kovač, Buildings (</a:t>
            </a:r>
            <a:r>
              <a:rPr lang="en-GB" sz="2000" dirty="0" smtClean="0">
                <a:hlinkClick r:id="rId6"/>
              </a:rPr>
              <a:t>dorakovac3@gmail.com</a:t>
            </a:r>
            <a:r>
              <a:rPr lang="en-GB" sz="2000" dirty="0" smtClean="0"/>
              <a:t>) </a:t>
            </a:r>
          </a:p>
          <a:p>
            <a:pPr lvl="0"/>
            <a:r>
              <a:rPr lang="en-GB" sz="2000" dirty="0" smtClean="0"/>
              <a:t>Maja Klenovšek, Environmental Eng. (</a:t>
            </a:r>
            <a:r>
              <a:rPr lang="en-GB" sz="2000" dirty="0" smtClean="0">
                <a:hlinkClick r:id="rId7"/>
              </a:rPr>
              <a:t>maja.klenovsek@gmail.com</a:t>
            </a:r>
            <a:r>
              <a:rPr lang="en-GB" sz="2000" dirty="0" smtClean="0"/>
              <a:t>)</a:t>
            </a:r>
          </a:p>
          <a:p>
            <a:pPr lvl="0"/>
            <a:r>
              <a:rPr lang="en-GB" sz="2000" dirty="0" smtClean="0"/>
              <a:t>Katja Ogrin, Civil Engineering (</a:t>
            </a:r>
            <a:r>
              <a:rPr lang="en-GB" sz="2000" dirty="0" smtClean="0">
                <a:hlinkClick r:id="rId8"/>
              </a:rPr>
              <a:t>katjaogrind3@gmail.com</a:t>
            </a:r>
            <a:r>
              <a:rPr lang="en-GB" sz="2000" dirty="0" smtClean="0"/>
              <a:t>) 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68AC1-9499-A94D-BEB9-D8BB2CED0DE6}" type="datetime1">
              <a:rPr lang="sl-SI" smtClean="0"/>
              <a:pPr/>
              <a:t>15.2.2016</a:t>
            </a:fld>
            <a:endParaRPr lang="en-US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Exam Report</a:t>
            </a:r>
            <a:endParaRPr lang="en-GB" dirty="0"/>
          </a:p>
        </p:txBody>
      </p:sp>
      <p:sp>
        <p:nvSpPr>
          <p:cNvPr id="16387" name="Ograda številke diapoz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0BDAC14-3A5F-4CDC-8675-EE68892E8E94}" type="slidenum">
              <a:rPr lang="en-GB" altLang="sl-SI" sz="1400"/>
              <a:pPr/>
              <a:t>16</a:t>
            </a:fld>
            <a:endParaRPr lang="en-GB" altLang="sl-SI" sz="1400" dirty="0"/>
          </a:p>
        </p:txBody>
      </p:sp>
      <p:pic>
        <p:nvPicPr>
          <p:cNvPr id="1638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5663" y="1692275"/>
            <a:ext cx="7532687" cy="4184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373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Personal ID numbers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GB" altLang="sl-SI" dirty="0" smtClean="0"/>
              <a:t>All foreign students receive Personal ID number issued by the Ministry of Internal Affairs. It is necessary e.g. to get monthly bus ticket, food coupons, etc.</a:t>
            </a:r>
          </a:p>
          <a:p>
            <a:pPr marL="0" indent="0">
              <a:buFont typeface="Wingdings" pitchFamily="2" charset="2"/>
              <a:buNone/>
            </a:pPr>
            <a:endParaRPr lang="sl-SI" altLang="sl-SI" dirty="0" smtClean="0"/>
          </a:p>
          <a:p>
            <a:pPr marL="0" indent="0">
              <a:buFont typeface="Wingdings" pitchFamily="2" charset="2"/>
              <a:buNone/>
            </a:pPr>
            <a:endParaRPr lang="sl-SI" altLang="sl-SI" dirty="0" smtClean="0"/>
          </a:p>
        </p:txBody>
      </p:sp>
      <p:sp>
        <p:nvSpPr>
          <p:cNvPr id="17412" name="Ograda številke diapoz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A299489-9C76-4A93-A0C9-3EBC713FF255}" type="slidenum">
              <a:rPr lang="en-GB" altLang="sl-SI" sz="1400"/>
              <a:pPr/>
              <a:t>17</a:t>
            </a:fld>
            <a:endParaRPr lang="en-GB" altLang="sl-SI" sz="1400" dirty="0"/>
          </a:p>
        </p:txBody>
      </p:sp>
    </p:spTree>
    <p:extLst>
      <p:ext uri="{BB962C8B-B14F-4D97-AF65-F5344CB8AC3E}">
        <p14:creationId xmlns:p14="http://schemas.microsoft.com/office/powerpoint/2010/main" val="389153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K-5V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02" y="1916832"/>
            <a:ext cx="8424862" cy="476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fgg_prihodnost_ppt_prv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6200"/>
            <a:ext cx="9144000" cy="1714500"/>
          </a:xfrm>
          <a:prstGeom prst="rect">
            <a:avLst/>
          </a:prstGeom>
        </p:spPr>
      </p:pic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sl-SI" altLang="sl-SI" sz="1600" dirty="0" smtClean="0"/>
          </a:p>
          <a:p>
            <a:pPr>
              <a:lnSpc>
                <a:spcPct val="80000"/>
              </a:lnSpc>
            </a:pPr>
            <a:endParaRPr lang="sl-SI" altLang="sl-SI" sz="1600" dirty="0" smtClean="0"/>
          </a:p>
          <a:p>
            <a:pPr>
              <a:lnSpc>
                <a:spcPct val="80000"/>
              </a:lnSpc>
            </a:pPr>
            <a:endParaRPr lang="sl-SI" altLang="sl-SI" sz="1600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altLang="sl-SI" dirty="0" smtClean="0">
                <a:solidFill>
                  <a:schemeClr val="tx2"/>
                </a:solidFill>
              </a:rPr>
              <a:t>Thank you for your attention!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sl-SI" altLang="sl-SI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sl-SI" altLang="sl-SI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sl-SI" altLang="sl-SI" sz="3200" b="1" dirty="0" smtClean="0">
                <a:solidFill>
                  <a:schemeClr val="tx2"/>
                </a:solidFill>
              </a:rPr>
              <a:t>COMMENTS, QUESTIONS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grada številke diapoz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8F809B8-FD6A-429F-B241-D7C3CA86C033}" type="slidenum">
              <a:rPr lang="en-GB" altLang="sl-SI" sz="1400"/>
              <a:pPr/>
              <a:t>2</a:t>
            </a:fld>
            <a:endParaRPr lang="en-GB" altLang="sl-SI" sz="1400" dirty="0"/>
          </a:p>
        </p:txBody>
      </p:sp>
      <p:sp>
        <p:nvSpPr>
          <p:cNvPr id="104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University of Ljubljana</a:t>
            </a:r>
          </a:p>
        </p:txBody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65288"/>
            <a:ext cx="7696200" cy="4967287"/>
          </a:xfrm>
        </p:spPr>
        <p:txBody>
          <a:bodyPr/>
          <a:lstStyle/>
          <a:p>
            <a:r>
              <a:rPr lang="en-GB" altLang="sl-SI" sz="2000" dirty="0" smtClean="0"/>
              <a:t>Established in 1919</a:t>
            </a:r>
          </a:p>
          <a:p>
            <a:endParaRPr lang="en-GB" altLang="sl-SI" sz="2000" dirty="0" smtClean="0"/>
          </a:p>
          <a:p>
            <a:endParaRPr lang="en-GB" altLang="sl-SI" sz="2000" dirty="0" smtClean="0"/>
          </a:p>
          <a:p>
            <a:endParaRPr lang="en-GB" altLang="sl-SI" sz="2000" dirty="0" smtClean="0"/>
          </a:p>
          <a:p>
            <a:endParaRPr lang="en-GB" altLang="sl-SI" sz="2000" dirty="0" smtClean="0"/>
          </a:p>
          <a:p>
            <a:endParaRPr lang="en-GB" altLang="sl-SI" sz="2000" dirty="0" smtClean="0"/>
          </a:p>
          <a:p>
            <a:endParaRPr lang="en-GB" altLang="sl-SI" sz="2000" dirty="0" smtClean="0"/>
          </a:p>
          <a:p>
            <a:endParaRPr lang="en-GB" altLang="sl-SI" sz="2000" dirty="0" smtClean="0"/>
          </a:p>
          <a:p>
            <a:endParaRPr lang="en-GB" altLang="sl-SI" sz="2000" dirty="0" smtClean="0"/>
          </a:p>
          <a:p>
            <a:endParaRPr lang="en-GB" altLang="sl-SI" sz="2000" dirty="0" smtClean="0"/>
          </a:p>
          <a:p>
            <a:r>
              <a:rPr lang="en-GB" altLang="sl-SI" sz="2000" dirty="0" smtClean="0"/>
              <a:t>Approx. 40,000 students</a:t>
            </a:r>
          </a:p>
          <a:p>
            <a:r>
              <a:rPr lang="en-GB" altLang="sl-SI" sz="2000" dirty="0" smtClean="0"/>
              <a:t>Approx. 3200 academic staff, 1150 research associates, 1600 administrative and technical personnel </a:t>
            </a:r>
          </a:p>
        </p:txBody>
      </p:sp>
      <p:pic>
        <p:nvPicPr>
          <p:cNvPr id="3077" name="Picture 4" descr="UL picture from inter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225" y="2097088"/>
            <a:ext cx="6192838" cy="298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533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grada številke diapoz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7B6D33E-4333-4D76-9F1F-2038A3742F48}" type="slidenum">
              <a:rPr lang="en-GB" altLang="sl-SI" sz="1400"/>
              <a:pPr/>
              <a:t>3</a:t>
            </a:fld>
            <a:endParaRPr lang="en-GB" altLang="sl-SI" sz="1400" dirty="0"/>
          </a:p>
        </p:txBody>
      </p:sp>
      <p:sp>
        <p:nvSpPr>
          <p:cNvPr id="104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University of Ljubljana</a:t>
            </a:r>
          </a:p>
        </p:txBody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sl-SI" dirty="0" smtClean="0"/>
              <a:t>Rector: Prof. Dr. Ivan Svetlik</a:t>
            </a:r>
          </a:p>
          <a:p>
            <a:endParaRPr lang="sl-SI" altLang="sl-SI" dirty="0" smtClean="0"/>
          </a:p>
          <a:p>
            <a:endParaRPr lang="sl-SI" altLang="sl-SI" dirty="0" smtClean="0"/>
          </a:p>
          <a:p>
            <a:pPr>
              <a:buFont typeface="Wingdings" pitchFamily="2" charset="2"/>
              <a:buNone/>
            </a:pPr>
            <a:endParaRPr lang="sl-SI" altLang="sl-SI" dirty="0" smtClean="0"/>
          </a:p>
          <a:p>
            <a:pPr>
              <a:buFont typeface="Wingdings" pitchFamily="2" charset="2"/>
              <a:buNone/>
            </a:pPr>
            <a:endParaRPr lang="sl-SI" altLang="sl-SI" dirty="0" smtClean="0"/>
          </a:p>
          <a:p>
            <a:pPr>
              <a:buFont typeface="Wingdings" pitchFamily="2" charset="2"/>
              <a:buNone/>
            </a:pPr>
            <a:endParaRPr lang="sl-SI" altLang="sl-SI" dirty="0" smtClean="0"/>
          </a:p>
          <a:p>
            <a:endParaRPr lang="sl-SI" altLang="sl-SI" dirty="0" smtClean="0"/>
          </a:p>
          <a:p>
            <a:endParaRPr lang="sl-SI" altLang="sl-SI" dirty="0" smtClean="0"/>
          </a:p>
        </p:txBody>
      </p:sp>
      <p:pic>
        <p:nvPicPr>
          <p:cNvPr id="1026" name="Picture 2" descr="https://www.uni-lj.si/mma/prof.%20dr.%20Ivan%20Svetlik/2013092013214883/mid/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356245"/>
            <a:ext cx="5336145" cy="3555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81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grada številke diapoz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3B0E75B-7264-4DA5-A520-8115ED25BCD3}" type="slidenum">
              <a:rPr lang="en-GB" altLang="sl-SI" sz="1400"/>
              <a:pPr/>
              <a:t>4</a:t>
            </a:fld>
            <a:endParaRPr lang="en-GB" altLang="sl-SI" sz="1400" dirty="0"/>
          </a:p>
        </p:txBody>
      </p:sp>
      <p:sp>
        <p:nvSpPr>
          <p:cNvPr id="107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University of Ljubljana: members</a:t>
            </a:r>
          </a:p>
        </p:txBody>
      </p:sp>
      <p:sp>
        <p:nvSpPr>
          <p:cNvPr id="107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57338"/>
            <a:ext cx="3997325" cy="4319587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dirty="0" smtClean="0"/>
              <a:t>Biotechnical Faculty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dirty="0" smtClean="0"/>
              <a:t>Faculty of Economics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dirty="0" smtClean="0"/>
              <a:t>Faculty of Architecture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dirty="0" smtClean="0"/>
              <a:t>Faculty of Social Sciences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dirty="0" smtClean="0"/>
              <a:t>Faculty of Electrical Engineering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dirty="0" smtClean="0"/>
              <a:t>Faculty of Pharmacy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b="1" dirty="0" smtClean="0">
                <a:solidFill>
                  <a:schemeClr val="tx2"/>
                </a:solidFill>
              </a:rPr>
              <a:t>Faculty of Civil and Geodetic Engineering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dirty="0" smtClean="0"/>
              <a:t>Faculty of Chemistry and Chemical Engineering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dirty="0" smtClean="0"/>
              <a:t>Faculty of Mathematics and Physics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dirty="0" smtClean="0"/>
              <a:t>Faculty of Maritime Studies and Transport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dirty="0" smtClean="0"/>
              <a:t>Faculty of Computer Science and Informatics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altLang="sl-SI" sz="1800" dirty="0" smtClean="0"/>
              <a:t>Faculty of Social Work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GB" altLang="sl-SI" sz="1800" dirty="0" smtClean="0"/>
          </a:p>
          <a:p>
            <a:pPr>
              <a:lnSpc>
                <a:spcPct val="80000"/>
              </a:lnSpc>
            </a:pPr>
            <a:endParaRPr lang="sl-SI" altLang="sl-SI" sz="1800" dirty="0" smtClean="0"/>
          </a:p>
          <a:p>
            <a:pPr>
              <a:lnSpc>
                <a:spcPct val="80000"/>
              </a:lnSpc>
            </a:pPr>
            <a:endParaRPr lang="sl-SI" altLang="sl-SI" sz="2800" dirty="0" smtClean="0"/>
          </a:p>
        </p:txBody>
      </p:sp>
      <p:sp>
        <p:nvSpPr>
          <p:cNvPr id="1078276" name="Rectangle 4"/>
          <p:cNvSpPr>
            <a:spLocks noChangeArrowheads="1"/>
          </p:cNvSpPr>
          <p:nvPr/>
        </p:nvSpPr>
        <p:spPr bwMode="auto">
          <a:xfrm>
            <a:off x="4608513" y="1557338"/>
            <a:ext cx="43465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>
            <a:lvl1pPr marL="342900" indent="-342900"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Faculty of Mechanical Engineering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Faculty of Sports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Faculty of Administration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Faculty of Arts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Faculty of Medicine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Faculty of natural Sciences and Engineering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Faculty of Education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Faculty of Veterinary Medicine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Faculty of Theology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Faculty of Law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Faculty of Health Science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endParaRPr kumimoji="0" lang="en-GB" altLang="sl-SI" sz="1800" dirty="0" smtClean="0"/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Academy of Music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Academy of Theatre, Radio, Film and Television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§"/>
            </a:pPr>
            <a:r>
              <a:rPr kumimoji="0" lang="en-GB" altLang="sl-SI" sz="1800" dirty="0" smtClean="0"/>
              <a:t>Academy of Fine Arts and Design</a:t>
            </a: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itchFamily="2" charset="2"/>
              <a:buChar char="Ø"/>
            </a:pPr>
            <a:endParaRPr kumimoji="0" lang="sl-SI" altLang="sl-SI" sz="2000" dirty="0"/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itchFamily="2" charset="2"/>
              <a:buChar char="Ø"/>
            </a:pPr>
            <a:endParaRPr kumimoji="0" lang="sl-SI" altLang="sl-SI" sz="2000" dirty="0">
              <a:solidFill>
                <a:srgbClr val="FCFEB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itchFamily="2" charset="2"/>
              <a:buChar char="Ø"/>
            </a:pPr>
            <a:endParaRPr kumimoji="0" lang="sl-SI" altLang="sl-SI" sz="1800" dirty="0">
              <a:solidFill>
                <a:srgbClr val="FCFEB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buClr>
                <a:schemeClr val="tx2"/>
              </a:buClr>
              <a:buSzPct val="65000"/>
              <a:buFont typeface="Wingdings" pitchFamily="2" charset="2"/>
              <a:buChar char="Ø"/>
            </a:pPr>
            <a:endParaRPr kumimoji="0" lang="sl-SI" altLang="sl-SI" sz="1800" dirty="0">
              <a:solidFill>
                <a:srgbClr val="FCFEB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1655763" y="5876925"/>
            <a:ext cx="6011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sl-SI" dirty="0" smtClean="0">
                <a:solidFill>
                  <a:schemeClr val="tx2"/>
                </a:solidFill>
              </a:rPr>
              <a:t>23 faculties and 3 academies</a:t>
            </a:r>
            <a:endParaRPr lang="en-GB" altLang="sl-SI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52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at the University of Ljubljana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Members of the University of Ljubljana offer the total of </a:t>
            </a:r>
            <a:r>
              <a:rPr lang="en-GB" b="1" dirty="0" smtClean="0"/>
              <a:t>417</a:t>
            </a:r>
            <a:r>
              <a:rPr lang="en-GB" dirty="0" smtClean="0"/>
              <a:t> study programs: </a:t>
            </a:r>
          </a:p>
          <a:p>
            <a:r>
              <a:rPr lang="en-GB" b="1" dirty="0" smtClean="0"/>
              <a:t>32</a:t>
            </a:r>
            <a:r>
              <a:rPr lang="en-GB" dirty="0" smtClean="0"/>
              <a:t> 1</a:t>
            </a:r>
            <a:r>
              <a:rPr lang="en-GB" baseline="30000" dirty="0" smtClean="0"/>
              <a:t>st</a:t>
            </a:r>
            <a:r>
              <a:rPr lang="en-GB" dirty="0" smtClean="0"/>
              <a:t> cycle higher education professional study programs</a:t>
            </a:r>
          </a:p>
          <a:p>
            <a:r>
              <a:rPr lang="en-GB" b="1" dirty="0" smtClean="0"/>
              <a:t>128</a:t>
            </a:r>
            <a:r>
              <a:rPr lang="en-GB" dirty="0" smtClean="0"/>
              <a:t> 1</a:t>
            </a:r>
            <a:r>
              <a:rPr lang="en-GB" baseline="30000" dirty="0" smtClean="0"/>
              <a:t>st</a:t>
            </a:r>
            <a:r>
              <a:rPr lang="en-GB" dirty="0" smtClean="0"/>
              <a:t> cycle academic study programs</a:t>
            </a:r>
          </a:p>
          <a:p>
            <a:r>
              <a:rPr lang="en-GB" b="1" dirty="0" smtClean="0"/>
              <a:t>7</a:t>
            </a:r>
            <a:r>
              <a:rPr lang="en-GB" dirty="0" smtClean="0"/>
              <a:t> uniform master study programs</a:t>
            </a:r>
          </a:p>
          <a:p>
            <a:r>
              <a:rPr lang="en-GB" b="1" dirty="0" smtClean="0"/>
              <a:t>216</a:t>
            </a:r>
            <a:r>
              <a:rPr lang="en-GB" dirty="0" smtClean="0"/>
              <a:t> 2</a:t>
            </a:r>
            <a:r>
              <a:rPr lang="en-GB" baseline="30000" dirty="0" smtClean="0"/>
              <a:t>nd</a:t>
            </a:r>
            <a:r>
              <a:rPr lang="en-GB" dirty="0" smtClean="0"/>
              <a:t> cycle master study programs </a:t>
            </a:r>
          </a:p>
          <a:p>
            <a:r>
              <a:rPr lang="en-GB" b="1" dirty="0" smtClean="0"/>
              <a:t>14</a:t>
            </a:r>
            <a:r>
              <a:rPr lang="en-GB" dirty="0" smtClean="0"/>
              <a:t> 2</a:t>
            </a:r>
            <a:r>
              <a:rPr lang="en-GB" baseline="30000" dirty="0" smtClean="0"/>
              <a:t>nd</a:t>
            </a:r>
            <a:r>
              <a:rPr lang="en-GB" dirty="0" smtClean="0"/>
              <a:t> cycle joint master study programs</a:t>
            </a:r>
          </a:p>
          <a:p>
            <a:r>
              <a:rPr lang="en-GB" b="1" dirty="0" smtClean="0"/>
              <a:t>20</a:t>
            </a:r>
            <a:r>
              <a:rPr lang="en-GB" dirty="0" smtClean="0"/>
              <a:t> 3</a:t>
            </a:r>
            <a:r>
              <a:rPr lang="en-GB" baseline="30000" dirty="0" smtClean="0"/>
              <a:t>rd</a:t>
            </a:r>
            <a:r>
              <a:rPr lang="sl-SI" dirty="0" smtClean="0"/>
              <a:t> </a:t>
            </a:r>
            <a:r>
              <a:rPr lang="en-GB" dirty="0" smtClean="0"/>
              <a:t>cycle doctoral study programs</a:t>
            </a:r>
          </a:p>
          <a:p>
            <a:endParaRPr lang="en-GB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B68F-CE4F-6844-9426-38812AE3494C}" type="slidenum">
              <a:rPr lang="en-US" sz="14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40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grada številke diapoz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07511D5-3ABF-4752-8B16-8B918FB14224}" type="slidenum">
              <a:rPr lang="en-GB" altLang="sl-SI" sz="1400"/>
              <a:pPr/>
              <a:t>6</a:t>
            </a:fld>
            <a:endParaRPr lang="en-GB" altLang="sl-SI" sz="1400" dirty="0"/>
          </a:p>
        </p:txBody>
      </p:sp>
      <p:sp>
        <p:nvSpPr>
          <p:cNvPr id="104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dirty="0" smtClean="0"/>
              <a:t>Research activities</a:t>
            </a:r>
          </a:p>
        </p:txBody>
      </p:sp>
      <p:sp>
        <p:nvSpPr>
          <p:cNvPr id="104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GB" altLang="sl-SI" dirty="0" smtClean="0"/>
              <a:t>Currently, the researchers of the University of Ljubljana are involved in:</a:t>
            </a:r>
          </a:p>
          <a:p>
            <a:pPr>
              <a:lnSpc>
                <a:spcPct val="90000"/>
              </a:lnSpc>
            </a:pPr>
            <a:r>
              <a:rPr lang="en-GB" altLang="sl-SI" dirty="0" smtClean="0"/>
              <a:t>175 research programs</a:t>
            </a:r>
          </a:p>
          <a:p>
            <a:pPr>
              <a:lnSpc>
                <a:spcPct val="90000"/>
              </a:lnSpc>
            </a:pPr>
            <a:r>
              <a:rPr lang="en-GB" altLang="sl-SI" dirty="0" smtClean="0"/>
              <a:t>About 300 basic and applied research projects</a:t>
            </a:r>
          </a:p>
          <a:p>
            <a:pPr>
              <a:lnSpc>
                <a:spcPct val="90000"/>
              </a:lnSpc>
            </a:pPr>
            <a:r>
              <a:rPr lang="en-GB" altLang="sl-SI" dirty="0" smtClean="0"/>
              <a:t>more than 750 European projects</a:t>
            </a:r>
          </a:p>
          <a:p>
            <a:pPr>
              <a:lnSpc>
                <a:spcPct val="90000"/>
              </a:lnSpc>
            </a:pPr>
            <a:endParaRPr lang="en-GB" altLang="sl-SI" dirty="0" smtClean="0"/>
          </a:p>
          <a:p>
            <a:pPr>
              <a:lnSpc>
                <a:spcPct val="90000"/>
              </a:lnSpc>
            </a:pPr>
            <a:r>
              <a:rPr lang="en-GB" altLang="sl-SI" dirty="0" smtClean="0"/>
              <a:t>Since 2006, we rank among 500 best universities in the world according to ARWU (Academic Ranking of World Universities – “Shanghai ladder”)</a:t>
            </a:r>
          </a:p>
          <a:p>
            <a:pPr lvl="1">
              <a:lnSpc>
                <a:spcPct val="90000"/>
              </a:lnSpc>
            </a:pPr>
            <a:r>
              <a:rPr lang="en-GB" altLang="sl-SI" b="1" dirty="0" smtClean="0"/>
              <a:t>Criteria</a:t>
            </a:r>
            <a:r>
              <a:rPr lang="en-GB" altLang="sl-SI" dirty="0" smtClean="0"/>
              <a:t>: SCI publication and citation record, number of papers in top scientific journal (Nature, Science), number of Nobel laureates, ...</a:t>
            </a:r>
          </a:p>
          <a:p>
            <a:pPr>
              <a:lnSpc>
                <a:spcPct val="90000"/>
              </a:lnSpc>
            </a:pPr>
            <a:endParaRPr lang="sl-SI" altLang="sl-SI" dirty="0" smtClean="0"/>
          </a:p>
        </p:txBody>
      </p:sp>
    </p:spTree>
    <p:extLst>
      <p:ext uri="{BB962C8B-B14F-4D97-AF65-F5344CB8AC3E}">
        <p14:creationId xmlns:p14="http://schemas.microsoft.com/office/powerpoint/2010/main" val="207052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fgg_prihodnost_ppt_prv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9570"/>
            <a:ext cx="9144000" cy="1714500"/>
          </a:xfrm>
          <a:prstGeom prst="rect">
            <a:avLst/>
          </a:prstGeom>
        </p:spPr>
      </p:pic>
      <p:pic>
        <p:nvPicPr>
          <p:cNvPr id="8" name="Picture 6" descr="FGG_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33128"/>
            <a:ext cx="396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FGG_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156" y="1733128"/>
            <a:ext cx="4608512" cy="32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364156" y="5027111"/>
            <a:ext cx="478790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GB" altLang="sl-SI" sz="1800" b="1" dirty="0" smtClean="0"/>
              <a:t>2 locations:</a:t>
            </a:r>
            <a:r>
              <a:rPr lang="en-GB" altLang="sl-SI" sz="1800" dirty="0" smtClean="0"/>
              <a:t> </a:t>
            </a:r>
          </a:p>
          <a:p>
            <a:pPr marL="273050" indent="-273050">
              <a:spcBef>
                <a:spcPts val="600"/>
              </a:spcBef>
              <a:buFontTx/>
              <a:buChar char="•"/>
            </a:pPr>
            <a:r>
              <a:rPr lang="en-GB" altLang="sl-SI" sz="1800" dirty="0" smtClean="0"/>
              <a:t>main building (with laboratory for structures and materials)</a:t>
            </a:r>
          </a:p>
          <a:p>
            <a:pPr marL="273050" indent="-273050">
              <a:spcBef>
                <a:spcPts val="600"/>
              </a:spcBef>
              <a:buFontTx/>
              <a:buChar char="•"/>
            </a:pPr>
            <a:r>
              <a:rPr lang="en-GB" altLang="sl-SI" sz="1800" dirty="0" smtClean="0"/>
              <a:t>environmental engineering with laboratory</a:t>
            </a:r>
            <a:endParaRPr lang="en-GB" altLang="sl-SI" sz="1800" dirty="0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287944" y="6423719"/>
            <a:ext cx="57241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/>
            <a:r>
              <a:rPr kumimoji="0" lang="sl-SI" altLang="sl-SI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Dean</a:t>
            </a:r>
            <a:r>
              <a:rPr kumimoji="0" lang="sl-SI" altLang="sl-SI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Prof</a:t>
            </a:r>
            <a:r>
              <a:rPr kumimoji="0" lang="sl-SI" altLang="sl-SI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Dr. Matjaž Mikoš</a:t>
            </a:r>
          </a:p>
        </p:txBody>
      </p:sp>
    </p:spTree>
    <p:extLst>
      <p:ext uri="{BB962C8B-B14F-4D97-AF65-F5344CB8AC3E}">
        <p14:creationId xmlns:p14="http://schemas.microsoft.com/office/powerpoint/2010/main" val="102201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grada številke diapoz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848BBD4-1ADD-49DE-98FF-7A1C3132C300}" type="slidenum">
              <a:rPr lang="en-GB" altLang="sl-SI" sz="1400"/>
              <a:pPr/>
              <a:t>8</a:t>
            </a:fld>
            <a:endParaRPr lang="en-GB" altLang="sl-SI" sz="1400" dirty="0"/>
          </a:p>
        </p:txBody>
      </p:sp>
      <p:sp>
        <p:nvSpPr>
          <p:cNvPr id="104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Faculty in numbers</a:t>
            </a:r>
          </a:p>
        </p:txBody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844675"/>
            <a:ext cx="7696200" cy="4114800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FFFF99"/>
              </a:buClr>
              <a:buFont typeface="Wingdings" pitchFamily="2" charset="2"/>
              <a:buNone/>
            </a:pPr>
            <a:r>
              <a:rPr lang="en-GB" altLang="sl-SI" sz="2000" b="1" dirty="0" smtClean="0">
                <a:solidFill>
                  <a:srgbClr val="3C5C89"/>
                </a:solidFill>
              </a:rPr>
              <a:t>Study programs (2015/2016)</a:t>
            </a:r>
          </a:p>
          <a:p>
            <a:pPr>
              <a:spcBef>
                <a:spcPct val="0"/>
              </a:spcBef>
            </a:pPr>
            <a:r>
              <a:rPr lang="en-GB" altLang="sl-SI" sz="2000" b="1" dirty="0" smtClean="0">
                <a:solidFill>
                  <a:schemeClr val="tx1"/>
                </a:solidFill>
              </a:rPr>
              <a:t>  5</a:t>
            </a:r>
            <a:r>
              <a:rPr lang="en-GB" altLang="sl-SI" sz="2000" dirty="0" smtClean="0">
                <a:solidFill>
                  <a:schemeClr val="tx1"/>
                </a:solidFill>
              </a:rPr>
              <a:t> undergraduate programs-B1</a:t>
            </a:r>
          </a:p>
          <a:p>
            <a:pPr>
              <a:spcBef>
                <a:spcPct val="0"/>
              </a:spcBef>
            </a:pPr>
            <a:r>
              <a:rPr lang="en-GB" altLang="sl-SI" sz="2000" dirty="0" smtClean="0">
                <a:solidFill>
                  <a:schemeClr val="tx1"/>
                </a:solidFill>
              </a:rPr>
              <a:t>  </a:t>
            </a:r>
            <a:r>
              <a:rPr lang="en-GB" altLang="sl-SI" sz="2000" b="1" dirty="0" smtClean="0">
                <a:solidFill>
                  <a:schemeClr val="tx1"/>
                </a:solidFill>
              </a:rPr>
              <a:t>5</a:t>
            </a:r>
            <a:r>
              <a:rPr lang="en-GB" altLang="sl-SI" sz="2000" dirty="0" smtClean="0">
                <a:solidFill>
                  <a:schemeClr val="tx1"/>
                </a:solidFill>
              </a:rPr>
              <a:t> graduate programs-B2</a:t>
            </a:r>
          </a:p>
          <a:p>
            <a:pPr>
              <a:spcBef>
                <a:spcPct val="0"/>
              </a:spcBef>
            </a:pPr>
            <a:r>
              <a:rPr lang="en-GB" altLang="sl-SI" sz="2000" dirty="0" smtClean="0">
                <a:solidFill>
                  <a:schemeClr val="tx1"/>
                </a:solidFill>
              </a:rPr>
              <a:t>  </a:t>
            </a:r>
            <a:r>
              <a:rPr lang="en-GB" altLang="sl-SI" sz="2000" b="1" dirty="0" smtClean="0">
                <a:solidFill>
                  <a:schemeClr val="tx1"/>
                </a:solidFill>
              </a:rPr>
              <a:t>2</a:t>
            </a:r>
            <a:r>
              <a:rPr lang="en-GB" altLang="sl-SI" sz="2000" dirty="0" smtClean="0">
                <a:solidFill>
                  <a:schemeClr val="tx1"/>
                </a:solidFill>
              </a:rPr>
              <a:t> doctoral programs-B3</a:t>
            </a:r>
          </a:p>
          <a:p>
            <a:pPr>
              <a:spcBef>
                <a:spcPct val="0"/>
              </a:spcBef>
              <a:buClr>
                <a:srgbClr val="FFFF99"/>
              </a:buClr>
              <a:buFont typeface="Wingdings" pitchFamily="2" charset="2"/>
              <a:buNone/>
            </a:pPr>
            <a:endParaRPr lang="en-GB" altLang="sl-SI" sz="2000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buClr>
                <a:srgbClr val="FFFF99"/>
              </a:buClr>
              <a:buFont typeface="Wingdings" pitchFamily="2" charset="2"/>
              <a:buNone/>
            </a:pPr>
            <a:r>
              <a:rPr lang="en-GB" altLang="sl-SI" sz="2000" b="1" dirty="0" smtClean="0">
                <a:solidFill>
                  <a:srgbClr val="3C5C89"/>
                </a:solidFill>
              </a:rPr>
              <a:t>Employees (2016)</a:t>
            </a:r>
          </a:p>
          <a:p>
            <a:pPr>
              <a:spcBef>
                <a:spcPct val="0"/>
              </a:spcBef>
            </a:pPr>
            <a:r>
              <a:rPr lang="en-GB" altLang="sl-SI" sz="2000" b="1" dirty="0" smtClean="0">
                <a:solidFill>
                  <a:schemeClr val="tx1"/>
                </a:solidFill>
              </a:rPr>
              <a:t> 219 </a:t>
            </a:r>
            <a:r>
              <a:rPr lang="en-GB" altLang="sl-SI" sz="2000" dirty="0" smtClean="0">
                <a:solidFill>
                  <a:schemeClr val="tx1"/>
                </a:solidFill>
              </a:rPr>
              <a:t>in total </a:t>
            </a:r>
          </a:p>
          <a:p>
            <a:pPr>
              <a:spcBef>
                <a:spcPct val="0"/>
              </a:spcBef>
            </a:pPr>
            <a:r>
              <a:rPr lang="en-GB" altLang="sl-SI" sz="2000" dirty="0" smtClean="0">
                <a:solidFill>
                  <a:schemeClr val="tx1"/>
                </a:solidFill>
              </a:rPr>
              <a:t> </a:t>
            </a:r>
            <a:r>
              <a:rPr lang="en-GB" altLang="sl-SI" sz="2000" b="1" dirty="0" smtClean="0"/>
              <a:t>92</a:t>
            </a:r>
            <a:r>
              <a:rPr lang="en-GB" altLang="sl-SI" sz="2000" dirty="0" smtClean="0">
                <a:solidFill>
                  <a:schemeClr val="tx1"/>
                </a:solidFill>
              </a:rPr>
              <a:t> academic staff</a:t>
            </a:r>
          </a:p>
          <a:p>
            <a:pPr>
              <a:spcBef>
                <a:spcPct val="0"/>
              </a:spcBef>
              <a:buClr>
                <a:srgbClr val="FFFF99"/>
              </a:buClr>
              <a:buFont typeface="Wingdings" pitchFamily="2" charset="2"/>
              <a:buNone/>
            </a:pPr>
            <a:endParaRPr lang="en-GB" altLang="sl-SI" sz="2000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buClr>
                <a:srgbClr val="FFFF99"/>
              </a:buClr>
              <a:buFont typeface="Wingdings" pitchFamily="2" charset="2"/>
              <a:buNone/>
            </a:pPr>
            <a:r>
              <a:rPr lang="en-GB" altLang="sl-SI" sz="2000" b="1" dirty="0" smtClean="0">
                <a:solidFill>
                  <a:srgbClr val="3C5C89"/>
                </a:solidFill>
              </a:rPr>
              <a:t>Students (2015/2016)</a:t>
            </a:r>
          </a:p>
          <a:p>
            <a:pPr>
              <a:spcBef>
                <a:spcPct val="0"/>
              </a:spcBef>
            </a:pPr>
            <a:r>
              <a:rPr lang="en-GB" altLang="sl-SI" sz="2000" b="1" dirty="0" smtClean="0">
                <a:solidFill>
                  <a:schemeClr val="tx1"/>
                </a:solidFill>
              </a:rPr>
              <a:t>  891</a:t>
            </a:r>
            <a:r>
              <a:rPr lang="en-GB" altLang="sl-SI" sz="2000" dirty="0" smtClean="0">
                <a:solidFill>
                  <a:schemeClr val="tx1"/>
                </a:solidFill>
              </a:rPr>
              <a:t> regular undergraduate students 		</a:t>
            </a:r>
          </a:p>
          <a:p>
            <a:pPr>
              <a:spcBef>
                <a:spcPct val="0"/>
              </a:spcBef>
            </a:pPr>
            <a:r>
              <a:rPr lang="en-GB" altLang="sl-SI" sz="2000" dirty="0" smtClean="0">
                <a:solidFill>
                  <a:schemeClr val="tx1"/>
                </a:solidFill>
              </a:rPr>
              <a:t>  </a:t>
            </a:r>
            <a:r>
              <a:rPr lang="en-GB" altLang="sl-SI" sz="2000" b="1" dirty="0" smtClean="0">
                <a:solidFill>
                  <a:schemeClr val="tx1"/>
                </a:solidFill>
              </a:rPr>
              <a:t>66</a:t>
            </a:r>
            <a:r>
              <a:rPr lang="en-GB" altLang="sl-SI" sz="2000" dirty="0" smtClean="0">
                <a:solidFill>
                  <a:schemeClr val="tx1"/>
                </a:solidFill>
              </a:rPr>
              <a:t> graduate students </a:t>
            </a:r>
          </a:p>
        </p:txBody>
      </p:sp>
    </p:spTree>
    <p:extLst>
      <p:ext uri="{BB962C8B-B14F-4D97-AF65-F5344CB8AC3E}">
        <p14:creationId xmlns:p14="http://schemas.microsoft.com/office/powerpoint/2010/main" val="8670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grada številke diapoz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762000">
              <a:defRPr kumimoji="1"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0EE2F48-E63B-40B5-8BED-E20E7FF1B1B7}" type="slidenum">
              <a:rPr lang="en-GB" altLang="sl-SI" sz="1400"/>
              <a:pPr/>
              <a:t>9</a:t>
            </a:fld>
            <a:endParaRPr lang="en-GB" altLang="sl-SI" sz="1400" dirty="0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3000" b="0" dirty="0" smtClean="0"/>
              <a:t>Faculty of Civil and Geodetic Engineering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GB" altLang="sl-SI" b="1" dirty="0" smtClean="0">
                <a:solidFill>
                  <a:schemeClr val="tx2"/>
                </a:solidFill>
              </a:rPr>
              <a:t>Study programs:</a:t>
            </a:r>
          </a:p>
          <a:p>
            <a:pPr>
              <a:buFont typeface="Wingdings" pitchFamily="2" charset="2"/>
              <a:buNone/>
            </a:pPr>
            <a:r>
              <a:rPr lang="en-GB" altLang="sl-SI" dirty="0" smtClean="0">
                <a:solidFill>
                  <a:schemeClr val="tx2"/>
                </a:solidFill>
              </a:rPr>
              <a:t>1</a:t>
            </a:r>
            <a:r>
              <a:rPr lang="en-GB" altLang="sl-SI" baseline="30000" dirty="0" smtClean="0">
                <a:solidFill>
                  <a:schemeClr val="tx2"/>
                </a:solidFill>
              </a:rPr>
              <a:t>st</a:t>
            </a:r>
            <a:r>
              <a:rPr lang="en-GB" altLang="sl-SI" dirty="0" smtClean="0">
                <a:solidFill>
                  <a:schemeClr val="tx2"/>
                </a:solidFill>
              </a:rPr>
              <a:t> Cycle:</a:t>
            </a:r>
          </a:p>
          <a:p>
            <a:r>
              <a:rPr lang="en-GB" altLang="sl-SI" dirty="0" smtClean="0"/>
              <a:t>Civil Engineering </a:t>
            </a:r>
          </a:p>
          <a:p>
            <a:r>
              <a:rPr lang="en-GB" altLang="sl-SI" dirty="0" smtClean="0"/>
              <a:t>Construction Management</a:t>
            </a:r>
          </a:p>
          <a:p>
            <a:r>
              <a:rPr lang="en-GB" altLang="sl-SI" dirty="0" smtClean="0"/>
              <a:t>Water Science and Environmental Engineering</a:t>
            </a:r>
          </a:p>
          <a:p>
            <a:r>
              <a:rPr lang="en-GB" altLang="sl-SI" dirty="0" smtClean="0"/>
              <a:t>Geodesy and Geoinformation</a:t>
            </a:r>
          </a:p>
          <a:p>
            <a:r>
              <a:rPr lang="en-GB" altLang="sl-SI" dirty="0" smtClean="0"/>
              <a:t>Technical Real Estate Management</a:t>
            </a:r>
          </a:p>
          <a:p>
            <a:pPr marL="0" indent="0">
              <a:buNone/>
            </a:pPr>
            <a:r>
              <a:rPr lang="en-GB" altLang="sl-SI" dirty="0" smtClean="0">
                <a:solidFill>
                  <a:schemeClr val="tx2"/>
                </a:solidFill>
              </a:rPr>
              <a:t>2</a:t>
            </a:r>
            <a:r>
              <a:rPr lang="en-GB" altLang="sl-SI" baseline="30000" dirty="0" smtClean="0">
                <a:solidFill>
                  <a:schemeClr val="tx2"/>
                </a:solidFill>
              </a:rPr>
              <a:t>nd</a:t>
            </a:r>
            <a:r>
              <a:rPr lang="en-GB" altLang="sl-SI" dirty="0" smtClean="0">
                <a:solidFill>
                  <a:schemeClr val="tx2"/>
                </a:solidFill>
              </a:rPr>
              <a:t> Cycle:</a:t>
            </a:r>
          </a:p>
          <a:p>
            <a:r>
              <a:rPr lang="en-GB" altLang="sl-SI" dirty="0" smtClean="0"/>
              <a:t>Civil Engineering </a:t>
            </a:r>
          </a:p>
          <a:p>
            <a:r>
              <a:rPr lang="en-GB" altLang="sl-SI" dirty="0" smtClean="0"/>
              <a:t>Water Science and Environmental Engineering</a:t>
            </a:r>
          </a:p>
          <a:p>
            <a:r>
              <a:rPr lang="en-GB" altLang="sl-SI" dirty="0" smtClean="0"/>
              <a:t>Geodesy and Geoinformation</a:t>
            </a:r>
          </a:p>
          <a:p>
            <a:r>
              <a:rPr lang="en-GB" altLang="sl-SI" dirty="0" smtClean="0"/>
              <a:t>Spatial Planning</a:t>
            </a:r>
          </a:p>
          <a:p>
            <a:r>
              <a:rPr lang="en-GB" altLang="sl-SI" dirty="0" smtClean="0"/>
              <a:t>Buildings</a:t>
            </a:r>
          </a:p>
          <a:p>
            <a:pPr marL="0" indent="0">
              <a:buNone/>
            </a:pPr>
            <a:r>
              <a:rPr lang="en-GB" altLang="sl-SI" dirty="0" smtClean="0">
                <a:solidFill>
                  <a:schemeClr val="tx2"/>
                </a:solidFill>
              </a:rPr>
              <a:t>3</a:t>
            </a:r>
            <a:r>
              <a:rPr lang="en-GB" altLang="sl-SI" baseline="30000" dirty="0" smtClean="0">
                <a:solidFill>
                  <a:schemeClr val="tx2"/>
                </a:solidFill>
              </a:rPr>
              <a:t>rd</a:t>
            </a:r>
            <a:r>
              <a:rPr lang="en-GB" altLang="sl-SI" dirty="0" smtClean="0">
                <a:solidFill>
                  <a:schemeClr val="tx2"/>
                </a:solidFill>
              </a:rPr>
              <a:t> Cycle:</a:t>
            </a:r>
          </a:p>
          <a:p>
            <a:r>
              <a:rPr lang="en-GB" altLang="sl-SI" dirty="0" smtClean="0"/>
              <a:t>Built Environment</a:t>
            </a:r>
          </a:p>
          <a:p>
            <a:r>
              <a:rPr lang="en-GB" altLang="sl-SI" dirty="0" smtClean="0"/>
              <a:t>Environmental Protection</a:t>
            </a:r>
          </a:p>
          <a:p>
            <a:pPr marL="0" indent="0">
              <a:buNone/>
            </a:pPr>
            <a:endParaRPr lang="sl-SI" altLang="sl-SI" dirty="0" smtClean="0"/>
          </a:p>
          <a:p>
            <a:endParaRPr lang="sl-SI" altLang="sl-SI" dirty="0" smtClean="0"/>
          </a:p>
          <a:p>
            <a:endParaRPr lang="sl-SI" altLang="sl-SI" dirty="0" smtClean="0"/>
          </a:p>
        </p:txBody>
      </p:sp>
    </p:spTree>
    <p:extLst>
      <p:ext uri="{BB962C8B-B14F-4D97-AF65-F5344CB8AC3E}">
        <p14:creationId xmlns:p14="http://schemas.microsoft.com/office/powerpoint/2010/main" val="152402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811</Words>
  <Application>Microsoft Office PowerPoint</Application>
  <PresentationFormat>Diaprojekcija na zaslonu (4:3)</PresentationFormat>
  <Paragraphs>166</Paragraphs>
  <Slides>18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19" baseType="lpstr">
      <vt:lpstr>Office Theme</vt:lpstr>
      <vt:lpstr>   WELCOME MEETING FOR INTERNATIONAL EXCHANGE STUDENTS   </vt:lpstr>
      <vt:lpstr>University of Ljubljana</vt:lpstr>
      <vt:lpstr>University of Ljubljana</vt:lpstr>
      <vt:lpstr>University of Ljubljana: members</vt:lpstr>
      <vt:lpstr>Study at the University of Ljubljana</vt:lpstr>
      <vt:lpstr>Research activities</vt:lpstr>
      <vt:lpstr>PowerPointova predstavitev</vt:lpstr>
      <vt:lpstr>Faculty in numbers</vt:lpstr>
      <vt:lpstr>Faculty of Civil and Geodetic Engineering</vt:lpstr>
      <vt:lpstr>Faculty of Civil and Geodetic Engineering</vt:lpstr>
      <vt:lpstr>Instructions for incoming students </vt:lpstr>
      <vt:lpstr>Instructions for incoming students</vt:lpstr>
      <vt:lpstr>Instructions for incoming students</vt:lpstr>
      <vt:lpstr>Instructions for incoming students</vt:lpstr>
      <vt:lpstr>Meet our student tutors</vt:lpstr>
      <vt:lpstr>Exam Report</vt:lpstr>
      <vt:lpstr>Personal ID numbers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bosti lisko</dc:creator>
  <cp:lastModifiedBy>rhudin</cp:lastModifiedBy>
  <cp:revision>50</cp:revision>
  <cp:lastPrinted>2016-02-10T11:22:36Z</cp:lastPrinted>
  <dcterms:created xsi:type="dcterms:W3CDTF">2013-11-25T16:24:03Z</dcterms:created>
  <dcterms:modified xsi:type="dcterms:W3CDTF">2016-02-15T12:12:19Z</dcterms:modified>
</cp:coreProperties>
</file>